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463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99"/>
    <a:srgbClr val="FFCC66"/>
    <a:srgbClr val="FF6600"/>
    <a:srgbClr val="FFFF66"/>
    <a:srgbClr val="CC0000"/>
    <a:srgbClr val="D67000"/>
    <a:srgbClr val="80B323"/>
    <a:srgbClr val="DEC4D1"/>
    <a:srgbClr val="99CC00"/>
    <a:srgbClr val="455F5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3931" autoAdjust="0"/>
  </p:normalViewPr>
  <p:slideViewPr>
    <p:cSldViewPr snapToGrid="0">
      <p:cViewPr>
        <p:scale>
          <a:sx n="71" d="100"/>
          <a:sy n="71" d="100"/>
        </p:scale>
        <p:origin x="484" y="-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">
            <a:alphaModFix amt="30000"/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11" name="Group 10"/>
          <p:cNvGrpSpPr/>
          <p:nvPr/>
        </p:nvGrpSpPr>
        <p:grpSpPr>
          <a:xfrm>
            <a:off x="0" y="0"/>
            <a:ext cx="2305051" cy="6858001"/>
            <a:chOff x="0" y="0"/>
            <a:chExt cx="2305051" cy="6858001"/>
          </a:xfrm>
          <a:gradFill flip="none" rotWithShape="1">
            <a:gsLst>
              <a:gs pos="0">
                <a:schemeClr val="tx2"/>
              </a:gs>
              <a:gs pos="100000">
                <a:schemeClr val="bg2">
                  <a:lumMod val="60000"/>
                  <a:lumOff val="40000"/>
                </a:schemeClr>
              </a:gs>
            </a:gsLst>
            <a:lin ang="5400000" scaled="0"/>
            <a:tileRect/>
          </a:gradFill>
        </p:grpSpPr>
        <p:sp>
          <p:nvSpPr>
            <p:cNvPr id="12" name="Rectangle 5"/>
            <p:cNvSpPr>
              <a:spLocks noChangeArrowheads="1"/>
            </p:cNvSpPr>
            <p:nvPr/>
          </p:nvSpPr>
          <p:spPr bwMode="auto">
            <a:xfrm>
              <a:off x="1209675" y="4763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3" name="Freeform 6"/>
            <p:cNvSpPr>
              <a:spLocks noEditPoints="1"/>
            </p:cNvSpPr>
            <p:nvPr/>
          </p:nvSpPr>
          <p:spPr bwMode="auto">
            <a:xfrm>
              <a:off x="1128713" y="21764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4" name="Freeform 7"/>
            <p:cNvSpPr>
              <a:spLocks noEditPoints="1"/>
            </p:cNvSpPr>
            <p:nvPr/>
          </p:nvSpPr>
          <p:spPr bwMode="auto">
            <a:xfrm>
              <a:off x="1123950" y="4021138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5" name="Rectangle 8"/>
            <p:cNvSpPr>
              <a:spLocks noChangeArrowheads="1"/>
            </p:cNvSpPr>
            <p:nvPr/>
          </p:nvSpPr>
          <p:spPr bwMode="auto">
            <a:xfrm>
              <a:off x="414338" y="9525"/>
              <a:ext cx="28575" cy="44815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6" name="Freeform 9"/>
            <p:cNvSpPr>
              <a:spLocks noEditPoints="1"/>
            </p:cNvSpPr>
            <p:nvPr/>
          </p:nvSpPr>
          <p:spPr bwMode="auto">
            <a:xfrm>
              <a:off x="333375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7" name="Freeform 10"/>
            <p:cNvSpPr/>
            <p:nvPr/>
          </p:nvSpPr>
          <p:spPr bwMode="auto">
            <a:xfrm>
              <a:off x="190500" y="9525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66"/>
                  </a:lnTo>
                  <a:lnTo>
                    <a:pt x="81" y="380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3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8" name="Freeform 11"/>
            <p:cNvSpPr/>
            <p:nvPr/>
          </p:nvSpPr>
          <p:spPr bwMode="auto">
            <a:xfrm>
              <a:off x="1290638" y="14288"/>
              <a:ext cx="376238" cy="1801813"/>
            </a:xfrm>
            <a:custGeom>
              <a:avLst/>
              <a:gdLst/>
              <a:ahLst/>
              <a:cxnLst/>
              <a:rect l="0" t="0" r="r" b="b"/>
              <a:pathLst>
                <a:path w="237" h="1135">
                  <a:moveTo>
                    <a:pt x="222" y="1135"/>
                  </a:moveTo>
                  <a:lnTo>
                    <a:pt x="0" y="620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17"/>
                  </a:lnTo>
                  <a:lnTo>
                    <a:pt x="237" y="1129"/>
                  </a:lnTo>
                  <a:lnTo>
                    <a:pt x="222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9" name="Freeform 12"/>
            <p:cNvSpPr>
              <a:spLocks noEditPoints="1"/>
            </p:cNvSpPr>
            <p:nvPr/>
          </p:nvSpPr>
          <p:spPr bwMode="auto">
            <a:xfrm>
              <a:off x="1600200" y="180181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0" name="Freeform 13"/>
            <p:cNvSpPr/>
            <p:nvPr/>
          </p:nvSpPr>
          <p:spPr bwMode="auto">
            <a:xfrm>
              <a:off x="1381125" y="9525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219" y="898"/>
                  </a:moveTo>
                  <a:lnTo>
                    <a:pt x="0" y="3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380"/>
                  </a:lnTo>
                  <a:lnTo>
                    <a:pt x="234" y="892"/>
                  </a:lnTo>
                  <a:lnTo>
                    <a:pt x="219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1" name="Freeform 14"/>
            <p:cNvSpPr/>
            <p:nvPr/>
          </p:nvSpPr>
          <p:spPr bwMode="auto">
            <a:xfrm>
              <a:off x="1643063" y="0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96" y="575"/>
                  </a:moveTo>
                  <a:lnTo>
                    <a:pt x="78" y="575"/>
                  </a:lnTo>
                  <a:lnTo>
                    <a:pt x="78" y="192"/>
                  </a:lnTo>
                  <a:lnTo>
                    <a:pt x="0" y="6"/>
                  </a:lnTo>
                  <a:lnTo>
                    <a:pt x="15" y="0"/>
                  </a:lnTo>
                  <a:lnTo>
                    <a:pt x="96" y="189"/>
                  </a:lnTo>
                  <a:lnTo>
                    <a:pt x="96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2" name="Freeform 15"/>
            <p:cNvSpPr>
              <a:spLocks noEditPoints="1"/>
            </p:cNvSpPr>
            <p:nvPr/>
          </p:nvSpPr>
          <p:spPr bwMode="auto">
            <a:xfrm>
              <a:off x="1685925" y="14208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3" name="Freeform 16"/>
            <p:cNvSpPr>
              <a:spLocks noEditPoints="1"/>
            </p:cNvSpPr>
            <p:nvPr/>
          </p:nvSpPr>
          <p:spPr bwMode="auto">
            <a:xfrm>
              <a:off x="168592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4" name="Freeform 17"/>
            <p:cNvSpPr/>
            <p:nvPr/>
          </p:nvSpPr>
          <p:spPr bwMode="auto">
            <a:xfrm>
              <a:off x="1743075" y="4763"/>
              <a:ext cx="419100" cy="522288"/>
            </a:xfrm>
            <a:custGeom>
              <a:avLst/>
              <a:gdLst/>
              <a:ahLst/>
              <a:cxnLst/>
              <a:rect l="0" t="0" r="r" b="b"/>
              <a:pathLst>
                <a:path w="264" h="329">
                  <a:moveTo>
                    <a:pt x="252" y="329"/>
                  </a:moveTo>
                  <a:lnTo>
                    <a:pt x="45" y="120"/>
                  </a:lnTo>
                  <a:lnTo>
                    <a:pt x="0" y="6"/>
                  </a:lnTo>
                  <a:lnTo>
                    <a:pt x="15" y="0"/>
                  </a:lnTo>
                  <a:lnTo>
                    <a:pt x="60" y="111"/>
                  </a:lnTo>
                  <a:lnTo>
                    <a:pt x="264" y="317"/>
                  </a:lnTo>
                  <a:lnTo>
                    <a:pt x="252" y="3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5" name="Freeform 18"/>
            <p:cNvSpPr>
              <a:spLocks noEditPoints="1"/>
            </p:cNvSpPr>
            <p:nvPr/>
          </p:nvSpPr>
          <p:spPr bwMode="auto">
            <a:xfrm>
              <a:off x="2119313" y="488950"/>
              <a:ext cx="161925" cy="147638"/>
            </a:xfrm>
            <a:custGeom>
              <a:avLst/>
              <a:gdLst/>
              <a:ahLst/>
              <a:cxnLst/>
              <a:rect l="0" t="0" r="r" b="b"/>
              <a:pathLst>
                <a:path w="34" h="31">
                  <a:moveTo>
                    <a:pt x="17" y="31"/>
                  </a:moveTo>
                  <a:cubicBezTo>
                    <a:pt x="13" y="31"/>
                    <a:pt x="9" y="30"/>
                    <a:pt x="6" y="27"/>
                  </a:cubicBezTo>
                  <a:cubicBezTo>
                    <a:pt x="0" y="20"/>
                    <a:pt x="0" y="10"/>
                    <a:pt x="6" y="4"/>
                  </a:cubicBezTo>
                  <a:cubicBezTo>
                    <a:pt x="9" y="1"/>
                    <a:pt x="13" y="0"/>
                    <a:pt x="17" y="0"/>
                  </a:cubicBezTo>
                  <a:cubicBezTo>
                    <a:pt x="21" y="0"/>
                    <a:pt x="25" y="1"/>
                    <a:pt x="28" y="4"/>
                  </a:cubicBezTo>
                  <a:cubicBezTo>
                    <a:pt x="34" y="10"/>
                    <a:pt x="34" y="20"/>
                    <a:pt x="28" y="27"/>
                  </a:cubicBezTo>
                  <a:cubicBezTo>
                    <a:pt x="25" y="30"/>
                    <a:pt x="21" y="31"/>
                    <a:pt x="17" y="31"/>
                  </a:cubicBezTo>
                  <a:close/>
                  <a:moveTo>
                    <a:pt x="17" y="4"/>
                  </a:moveTo>
                  <a:cubicBezTo>
                    <a:pt x="14" y="4"/>
                    <a:pt x="11" y="5"/>
                    <a:pt x="9" y="7"/>
                  </a:cubicBezTo>
                  <a:cubicBezTo>
                    <a:pt x="4" y="12"/>
                    <a:pt x="4" y="19"/>
                    <a:pt x="9" y="24"/>
                  </a:cubicBezTo>
                  <a:cubicBezTo>
                    <a:pt x="11" y="26"/>
                    <a:pt x="14" y="27"/>
                    <a:pt x="17" y="27"/>
                  </a:cubicBezTo>
                  <a:cubicBezTo>
                    <a:pt x="20" y="27"/>
                    <a:pt x="23" y="26"/>
                    <a:pt x="25" y="24"/>
                  </a:cubicBezTo>
                  <a:cubicBezTo>
                    <a:pt x="30" y="19"/>
                    <a:pt x="30" y="12"/>
                    <a:pt x="25" y="7"/>
                  </a:cubicBezTo>
                  <a:cubicBezTo>
                    <a:pt x="23" y="5"/>
                    <a:pt x="20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6" name="Freeform 19"/>
            <p:cNvSpPr/>
            <p:nvPr/>
          </p:nvSpPr>
          <p:spPr bwMode="auto">
            <a:xfrm>
              <a:off x="952500" y="4763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72"/>
                  </a:lnTo>
                  <a:lnTo>
                    <a:pt x="0" y="189"/>
                  </a:lnTo>
                  <a:lnTo>
                    <a:pt x="81" y="0"/>
                  </a:lnTo>
                  <a:lnTo>
                    <a:pt x="96" y="6"/>
                  </a:lnTo>
                  <a:lnTo>
                    <a:pt x="15" y="192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7" name="Freeform 20"/>
            <p:cNvSpPr>
              <a:spLocks noEditPoints="1"/>
            </p:cNvSpPr>
            <p:nvPr/>
          </p:nvSpPr>
          <p:spPr bwMode="auto">
            <a:xfrm>
              <a:off x="8667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2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8" name="Freeform 21"/>
            <p:cNvSpPr>
              <a:spLocks noEditPoints="1"/>
            </p:cNvSpPr>
            <p:nvPr/>
          </p:nvSpPr>
          <p:spPr bwMode="auto">
            <a:xfrm>
              <a:off x="890588" y="15541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9" name="Freeform 22"/>
            <p:cNvSpPr/>
            <p:nvPr/>
          </p:nvSpPr>
          <p:spPr bwMode="auto">
            <a:xfrm>
              <a:off x="738188" y="5622925"/>
              <a:ext cx="338138" cy="1216025"/>
            </a:xfrm>
            <a:custGeom>
              <a:avLst/>
              <a:gdLst/>
              <a:ahLst/>
              <a:cxnLst/>
              <a:rect l="0" t="0" r="r" b="b"/>
              <a:pathLst>
                <a:path w="213" h="766">
                  <a:moveTo>
                    <a:pt x="213" y="766"/>
                  </a:moveTo>
                  <a:lnTo>
                    <a:pt x="195" y="766"/>
                  </a:lnTo>
                  <a:lnTo>
                    <a:pt x="195" y="464"/>
                  </a:lnTo>
                  <a:lnTo>
                    <a:pt x="0" y="6"/>
                  </a:lnTo>
                  <a:lnTo>
                    <a:pt x="12" y="0"/>
                  </a:lnTo>
                  <a:lnTo>
                    <a:pt x="213" y="461"/>
                  </a:lnTo>
                  <a:lnTo>
                    <a:pt x="213" y="76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0" name="Freeform 23"/>
            <p:cNvSpPr>
              <a:spLocks noEditPoints="1"/>
            </p:cNvSpPr>
            <p:nvPr/>
          </p:nvSpPr>
          <p:spPr bwMode="auto">
            <a:xfrm>
              <a:off x="647700" y="5480050"/>
              <a:ext cx="157163" cy="157163"/>
            </a:xfrm>
            <a:custGeom>
              <a:avLst/>
              <a:gdLst/>
              <a:ahLst/>
              <a:cxnLst/>
              <a:rect l="0" t="0" r="r" b="b"/>
              <a:pathLst>
                <a:path w="33" h="33">
                  <a:moveTo>
                    <a:pt x="17" y="33"/>
                  </a:moveTo>
                  <a:cubicBezTo>
                    <a:pt x="8" y="33"/>
                    <a:pt x="0" y="26"/>
                    <a:pt x="0" y="17"/>
                  </a:cubicBezTo>
                  <a:cubicBezTo>
                    <a:pt x="0" y="8"/>
                    <a:pt x="8" y="0"/>
                    <a:pt x="17" y="0"/>
                  </a:cubicBezTo>
                  <a:cubicBezTo>
                    <a:pt x="26" y="0"/>
                    <a:pt x="33" y="8"/>
                    <a:pt x="33" y="17"/>
                  </a:cubicBezTo>
                  <a:cubicBezTo>
                    <a:pt x="33" y="26"/>
                    <a:pt x="26" y="33"/>
                    <a:pt x="17" y="33"/>
                  </a:cubicBezTo>
                  <a:close/>
                  <a:moveTo>
                    <a:pt x="17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29"/>
                    <a:pt x="17" y="29"/>
                  </a:cubicBezTo>
                  <a:cubicBezTo>
                    <a:pt x="23" y="29"/>
                    <a:pt x="29" y="24"/>
                    <a:pt x="29" y="17"/>
                  </a:cubicBezTo>
                  <a:cubicBezTo>
                    <a:pt x="29" y="10"/>
                    <a:pt x="23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1" name="Freeform 24"/>
            <p:cNvSpPr>
              <a:spLocks noEditPoints="1"/>
            </p:cNvSpPr>
            <p:nvPr/>
          </p:nvSpPr>
          <p:spPr bwMode="auto">
            <a:xfrm>
              <a:off x="666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2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2" name="Freeform 25"/>
            <p:cNvSpPr/>
            <p:nvPr/>
          </p:nvSpPr>
          <p:spPr bwMode="auto">
            <a:xfrm>
              <a:off x="0" y="3897313"/>
              <a:ext cx="133350" cy="266700"/>
            </a:xfrm>
            <a:custGeom>
              <a:avLst/>
              <a:gdLst/>
              <a:ahLst/>
              <a:cxnLst/>
              <a:rect l="0" t="0" r="r" b="b"/>
              <a:pathLst>
                <a:path w="84" h="168">
                  <a:moveTo>
                    <a:pt x="69" y="168"/>
                  </a:moveTo>
                  <a:lnTo>
                    <a:pt x="0" y="6"/>
                  </a:lnTo>
                  <a:lnTo>
                    <a:pt x="12" y="0"/>
                  </a:lnTo>
                  <a:lnTo>
                    <a:pt x="84" y="162"/>
                  </a:lnTo>
                  <a:lnTo>
                    <a:pt x="69" y="16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3" name="Freeform 26"/>
            <p:cNvSpPr>
              <a:spLocks noEditPoints="1"/>
            </p:cNvSpPr>
            <p:nvPr/>
          </p:nvSpPr>
          <p:spPr bwMode="auto">
            <a:xfrm>
              <a:off x="66675" y="414972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4" name="Freeform 27"/>
            <p:cNvSpPr/>
            <p:nvPr/>
          </p:nvSpPr>
          <p:spPr bwMode="auto">
            <a:xfrm>
              <a:off x="0" y="1644650"/>
              <a:ext cx="133350" cy="269875"/>
            </a:xfrm>
            <a:custGeom>
              <a:avLst/>
              <a:gdLst/>
              <a:ahLst/>
              <a:cxnLst/>
              <a:rect l="0" t="0" r="r" b="b"/>
              <a:pathLst>
                <a:path w="84" h="170">
                  <a:moveTo>
                    <a:pt x="12" y="170"/>
                  </a:moveTo>
                  <a:lnTo>
                    <a:pt x="0" y="164"/>
                  </a:lnTo>
                  <a:lnTo>
                    <a:pt x="69" y="0"/>
                  </a:lnTo>
                  <a:lnTo>
                    <a:pt x="84" y="6"/>
                  </a:lnTo>
                  <a:lnTo>
                    <a:pt x="12" y="17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5" name="Freeform 28"/>
            <p:cNvSpPr>
              <a:spLocks noEditPoints="1"/>
            </p:cNvSpPr>
            <p:nvPr/>
          </p:nvSpPr>
          <p:spPr bwMode="auto">
            <a:xfrm>
              <a:off x="66675" y="146843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6" name="Freeform 29"/>
            <p:cNvSpPr/>
            <p:nvPr/>
          </p:nvSpPr>
          <p:spPr bwMode="auto">
            <a:xfrm>
              <a:off x="695325" y="4763"/>
              <a:ext cx="309563" cy="1558925"/>
            </a:xfrm>
            <a:custGeom>
              <a:avLst/>
              <a:gdLst/>
              <a:ahLst/>
              <a:cxnLst/>
              <a:rect l="0" t="0" r="r" b="b"/>
              <a:pathLst>
                <a:path w="195" h="982">
                  <a:moveTo>
                    <a:pt x="195" y="982"/>
                  </a:moveTo>
                  <a:lnTo>
                    <a:pt x="177" y="982"/>
                  </a:lnTo>
                  <a:lnTo>
                    <a:pt x="177" y="805"/>
                  </a:lnTo>
                  <a:lnTo>
                    <a:pt x="0" y="629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23"/>
                  </a:lnTo>
                  <a:lnTo>
                    <a:pt x="195" y="796"/>
                  </a:lnTo>
                  <a:lnTo>
                    <a:pt x="195" y="9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7" name="Freeform 30"/>
            <p:cNvSpPr>
              <a:spLocks noEditPoints="1"/>
            </p:cNvSpPr>
            <p:nvPr/>
          </p:nvSpPr>
          <p:spPr bwMode="auto">
            <a:xfrm>
              <a:off x="57150" y="48815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8" name="Freeform 31"/>
            <p:cNvSpPr/>
            <p:nvPr/>
          </p:nvSpPr>
          <p:spPr bwMode="auto">
            <a:xfrm>
              <a:off x="138113" y="5060950"/>
              <a:ext cx="304800" cy="1778000"/>
            </a:xfrm>
            <a:custGeom>
              <a:avLst/>
              <a:gdLst/>
              <a:ahLst/>
              <a:cxnLst/>
              <a:rect l="0" t="0" r="r" b="b"/>
              <a:pathLst>
                <a:path w="192" h="1120">
                  <a:moveTo>
                    <a:pt x="192" y="1120"/>
                  </a:moveTo>
                  <a:lnTo>
                    <a:pt x="177" y="1120"/>
                  </a:lnTo>
                  <a:lnTo>
                    <a:pt x="177" y="360"/>
                  </a:lnTo>
                  <a:lnTo>
                    <a:pt x="0" y="1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77"/>
                  </a:lnTo>
                  <a:lnTo>
                    <a:pt x="192" y="354"/>
                  </a:lnTo>
                  <a:lnTo>
                    <a:pt x="192" y="11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9" name="Freeform 32"/>
            <p:cNvSpPr>
              <a:spLocks noEditPoints="1"/>
            </p:cNvSpPr>
            <p:nvPr/>
          </p:nvSpPr>
          <p:spPr bwMode="auto">
            <a:xfrm>
              <a:off x="561975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0" name="Rectangle 33"/>
            <p:cNvSpPr>
              <a:spLocks noChangeArrowheads="1"/>
            </p:cNvSpPr>
            <p:nvPr/>
          </p:nvSpPr>
          <p:spPr bwMode="auto">
            <a:xfrm>
              <a:off x="642938" y="6610350"/>
              <a:ext cx="23813" cy="2428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41" name="Freeform 34"/>
            <p:cNvSpPr>
              <a:spLocks noEditPoints="1"/>
            </p:cNvSpPr>
            <p:nvPr/>
          </p:nvSpPr>
          <p:spPr bwMode="auto">
            <a:xfrm>
              <a:off x="76200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2" name="Freeform 35"/>
            <p:cNvSpPr/>
            <p:nvPr/>
          </p:nvSpPr>
          <p:spPr bwMode="auto">
            <a:xfrm>
              <a:off x="0" y="5978525"/>
              <a:ext cx="190500" cy="461963"/>
            </a:xfrm>
            <a:custGeom>
              <a:avLst/>
              <a:gdLst/>
              <a:ahLst/>
              <a:cxnLst/>
              <a:rect l="0" t="0" r="r" b="b"/>
              <a:pathLst>
                <a:path w="120" h="291">
                  <a:moveTo>
                    <a:pt x="120" y="291"/>
                  </a:moveTo>
                  <a:lnTo>
                    <a:pt x="105" y="291"/>
                  </a:lnTo>
                  <a:lnTo>
                    <a:pt x="105" y="114"/>
                  </a:lnTo>
                  <a:lnTo>
                    <a:pt x="0" y="9"/>
                  </a:lnTo>
                  <a:lnTo>
                    <a:pt x="12" y="0"/>
                  </a:lnTo>
                  <a:lnTo>
                    <a:pt x="120" y="108"/>
                  </a:lnTo>
                  <a:lnTo>
                    <a:pt x="120" y="29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3" name="Freeform 36"/>
            <p:cNvSpPr/>
            <p:nvPr/>
          </p:nvSpPr>
          <p:spPr bwMode="auto">
            <a:xfrm>
              <a:off x="1014413" y="1801813"/>
              <a:ext cx="214313" cy="755650"/>
            </a:xfrm>
            <a:custGeom>
              <a:avLst/>
              <a:gdLst/>
              <a:ahLst/>
              <a:cxnLst/>
              <a:rect l="0" t="0" r="r" b="b"/>
              <a:pathLst>
                <a:path w="135" h="476">
                  <a:moveTo>
                    <a:pt x="12" y="476"/>
                  </a:moveTo>
                  <a:lnTo>
                    <a:pt x="0" y="476"/>
                  </a:lnTo>
                  <a:lnTo>
                    <a:pt x="0" y="128"/>
                  </a:lnTo>
                  <a:lnTo>
                    <a:pt x="126" y="0"/>
                  </a:lnTo>
                  <a:lnTo>
                    <a:pt x="135" y="9"/>
                  </a:lnTo>
                  <a:lnTo>
                    <a:pt x="12" y="131"/>
                  </a:lnTo>
                  <a:lnTo>
                    <a:pt x="12" y="47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4" name="Freeform 37"/>
            <p:cNvSpPr>
              <a:spLocks noEditPoints="1"/>
            </p:cNvSpPr>
            <p:nvPr/>
          </p:nvSpPr>
          <p:spPr bwMode="auto">
            <a:xfrm>
              <a:off x="938213" y="2547938"/>
              <a:ext cx="166688" cy="160338"/>
            </a:xfrm>
            <a:custGeom>
              <a:avLst/>
              <a:gdLst/>
              <a:ahLst/>
              <a:cxnLst/>
              <a:rect l="0" t="0" r="r" b="b"/>
              <a:pathLst>
                <a:path w="35" h="34">
                  <a:moveTo>
                    <a:pt x="18" y="34"/>
                  </a:moveTo>
                  <a:cubicBezTo>
                    <a:pt x="8" y="34"/>
                    <a:pt x="0" y="26"/>
                    <a:pt x="0" y="17"/>
                  </a:cubicBezTo>
                  <a:cubicBezTo>
                    <a:pt x="0" y="7"/>
                    <a:pt x="8" y="0"/>
                    <a:pt x="18" y="0"/>
                  </a:cubicBezTo>
                  <a:cubicBezTo>
                    <a:pt x="27" y="0"/>
                    <a:pt x="35" y="7"/>
                    <a:pt x="35" y="17"/>
                  </a:cubicBezTo>
                  <a:cubicBezTo>
                    <a:pt x="35" y="26"/>
                    <a:pt x="27" y="34"/>
                    <a:pt x="18" y="34"/>
                  </a:cubicBezTo>
                  <a:close/>
                  <a:moveTo>
                    <a:pt x="18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30"/>
                    <a:pt x="18" y="30"/>
                  </a:cubicBezTo>
                  <a:cubicBezTo>
                    <a:pt x="25" y="30"/>
                    <a:pt x="31" y="24"/>
                    <a:pt x="31" y="17"/>
                  </a:cubicBezTo>
                  <a:cubicBezTo>
                    <a:pt x="31" y="10"/>
                    <a:pt x="25" y="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5" name="Freeform 38"/>
            <p:cNvSpPr/>
            <p:nvPr/>
          </p:nvSpPr>
          <p:spPr bwMode="auto">
            <a:xfrm>
              <a:off x="595313" y="4763"/>
              <a:ext cx="638175" cy="4025900"/>
            </a:xfrm>
            <a:custGeom>
              <a:avLst/>
              <a:gdLst/>
              <a:ahLst/>
              <a:cxnLst/>
              <a:rect l="0" t="0" r="r" b="b"/>
              <a:pathLst>
                <a:path w="402" h="2536">
                  <a:moveTo>
                    <a:pt x="402" y="2536"/>
                  </a:moveTo>
                  <a:lnTo>
                    <a:pt x="387" y="2536"/>
                  </a:lnTo>
                  <a:lnTo>
                    <a:pt x="387" y="2311"/>
                  </a:lnTo>
                  <a:lnTo>
                    <a:pt x="0" y="1925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916"/>
                  </a:lnTo>
                  <a:lnTo>
                    <a:pt x="402" y="2302"/>
                  </a:lnTo>
                  <a:lnTo>
                    <a:pt x="402" y="25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6" name="Freeform 39"/>
            <p:cNvSpPr/>
            <p:nvPr/>
          </p:nvSpPr>
          <p:spPr bwMode="auto">
            <a:xfrm>
              <a:off x="1223963" y="1382713"/>
              <a:ext cx="142875" cy="476250"/>
            </a:xfrm>
            <a:custGeom>
              <a:avLst/>
              <a:gdLst/>
              <a:ahLst/>
              <a:cxnLst/>
              <a:rect l="0" t="0" r="r" b="b"/>
              <a:pathLst>
                <a:path w="90" h="300">
                  <a:moveTo>
                    <a:pt x="90" y="300"/>
                  </a:moveTo>
                  <a:lnTo>
                    <a:pt x="78" y="300"/>
                  </a:lnTo>
                  <a:lnTo>
                    <a:pt x="78" y="84"/>
                  </a:lnTo>
                  <a:lnTo>
                    <a:pt x="0" y="9"/>
                  </a:lnTo>
                  <a:lnTo>
                    <a:pt x="9" y="0"/>
                  </a:lnTo>
                  <a:lnTo>
                    <a:pt x="90" y="81"/>
                  </a:lnTo>
                  <a:lnTo>
                    <a:pt x="90" y="30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7" name="Freeform 40"/>
            <p:cNvSpPr>
              <a:spLocks noEditPoints="1"/>
            </p:cNvSpPr>
            <p:nvPr/>
          </p:nvSpPr>
          <p:spPr bwMode="auto">
            <a:xfrm>
              <a:off x="1300163" y="1849438"/>
              <a:ext cx="109538" cy="107950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8" name="Freeform 41"/>
            <p:cNvSpPr/>
            <p:nvPr/>
          </p:nvSpPr>
          <p:spPr bwMode="auto">
            <a:xfrm>
              <a:off x="280988" y="3417888"/>
              <a:ext cx="142875" cy="474663"/>
            </a:xfrm>
            <a:custGeom>
              <a:avLst/>
              <a:gdLst/>
              <a:ahLst/>
              <a:cxnLst/>
              <a:rect l="0" t="0" r="r" b="b"/>
              <a:pathLst>
                <a:path w="90" h="299">
                  <a:moveTo>
                    <a:pt x="12" y="299"/>
                  </a:moveTo>
                  <a:lnTo>
                    <a:pt x="0" y="299"/>
                  </a:lnTo>
                  <a:lnTo>
                    <a:pt x="0" y="80"/>
                  </a:lnTo>
                  <a:lnTo>
                    <a:pt x="81" y="0"/>
                  </a:lnTo>
                  <a:lnTo>
                    <a:pt x="90" y="8"/>
                  </a:lnTo>
                  <a:lnTo>
                    <a:pt x="12" y="83"/>
                  </a:lnTo>
                  <a:lnTo>
                    <a:pt x="12" y="29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9" name="Freeform 42"/>
            <p:cNvSpPr>
              <a:spLocks noEditPoints="1"/>
            </p:cNvSpPr>
            <p:nvPr/>
          </p:nvSpPr>
          <p:spPr bwMode="auto">
            <a:xfrm>
              <a:off x="238125" y="38830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1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7" y="0"/>
                    <a:pt x="23" y="5"/>
                    <a:pt x="23" y="12"/>
                  </a:cubicBezTo>
                  <a:cubicBezTo>
                    <a:pt x="23" y="18"/>
                    <a:pt x="17" y="23"/>
                    <a:pt x="11" y="23"/>
                  </a:cubicBezTo>
                  <a:close/>
                  <a:moveTo>
                    <a:pt x="11" y="4"/>
                  </a:moveTo>
                  <a:cubicBezTo>
                    <a:pt x="7" y="4"/>
                    <a:pt x="4" y="8"/>
                    <a:pt x="4" y="12"/>
                  </a:cubicBezTo>
                  <a:cubicBezTo>
                    <a:pt x="4" y="16"/>
                    <a:pt x="7" y="19"/>
                    <a:pt x="11" y="19"/>
                  </a:cubicBezTo>
                  <a:cubicBezTo>
                    <a:pt x="15" y="19"/>
                    <a:pt x="19" y="16"/>
                    <a:pt x="19" y="12"/>
                  </a:cubicBezTo>
                  <a:cubicBezTo>
                    <a:pt x="19" y="8"/>
                    <a:pt x="15" y="4"/>
                    <a:pt x="11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0" name="Freeform 43"/>
            <p:cNvSpPr/>
            <p:nvPr/>
          </p:nvSpPr>
          <p:spPr bwMode="auto">
            <a:xfrm>
              <a:off x="4763" y="2166938"/>
              <a:ext cx="114300" cy="452438"/>
            </a:xfrm>
            <a:custGeom>
              <a:avLst/>
              <a:gdLst/>
              <a:ahLst/>
              <a:cxnLst/>
              <a:rect l="0" t="0" r="r" b="b"/>
              <a:pathLst>
                <a:path w="72" h="285">
                  <a:moveTo>
                    <a:pt x="6" y="285"/>
                  </a:moveTo>
                  <a:lnTo>
                    <a:pt x="0" y="276"/>
                  </a:lnTo>
                  <a:lnTo>
                    <a:pt x="60" y="216"/>
                  </a:lnTo>
                  <a:lnTo>
                    <a:pt x="60" y="0"/>
                  </a:lnTo>
                  <a:lnTo>
                    <a:pt x="72" y="0"/>
                  </a:lnTo>
                  <a:lnTo>
                    <a:pt x="72" y="222"/>
                  </a:lnTo>
                  <a:lnTo>
                    <a:pt x="6" y="2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1" name="Freeform 44"/>
            <p:cNvSpPr>
              <a:spLocks noEditPoints="1"/>
            </p:cNvSpPr>
            <p:nvPr/>
          </p:nvSpPr>
          <p:spPr bwMode="auto">
            <a:xfrm>
              <a:off x="52388" y="20669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2" name="Rectangle 45"/>
            <p:cNvSpPr>
              <a:spLocks noChangeArrowheads="1"/>
            </p:cNvSpPr>
            <p:nvPr/>
          </p:nvSpPr>
          <p:spPr bwMode="auto">
            <a:xfrm>
              <a:off x="1228725" y="4662488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53" name="Freeform 46"/>
            <p:cNvSpPr/>
            <p:nvPr/>
          </p:nvSpPr>
          <p:spPr bwMode="auto">
            <a:xfrm>
              <a:off x="1319213" y="5041900"/>
              <a:ext cx="371475" cy="1801813"/>
            </a:xfrm>
            <a:custGeom>
              <a:avLst/>
              <a:gdLst/>
              <a:ahLst/>
              <a:cxnLst/>
              <a:rect l="0" t="0" r="r" b="b"/>
              <a:pathLst>
                <a:path w="234" h="1135">
                  <a:moveTo>
                    <a:pt x="15" y="1135"/>
                  </a:moveTo>
                  <a:lnTo>
                    <a:pt x="0" y="1135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19" y="0"/>
                  </a:lnTo>
                  <a:lnTo>
                    <a:pt x="234" y="6"/>
                  </a:lnTo>
                  <a:lnTo>
                    <a:pt x="15" y="518"/>
                  </a:lnTo>
                  <a:lnTo>
                    <a:pt x="15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4" name="Freeform 47"/>
            <p:cNvSpPr>
              <a:spLocks noEditPoints="1"/>
            </p:cNvSpPr>
            <p:nvPr/>
          </p:nvSpPr>
          <p:spPr bwMode="auto">
            <a:xfrm>
              <a:off x="1147763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5" name="Freeform 48"/>
            <p:cNvSpPr/>
            <p:nvPr/>
          </p:nvSpPr>
          <p:spPr bwMode="auto">
            <a:xfrm>
              <a:off x="819150" y="3983038"/>
              <a:ext cx="347663" cy="2860675"/>
            </a:xfrm>
            <a:custGeom>
              <a:avLst/>
              <a:gdLst/>
              <a:ahLst/>
              <a:cxnLst/>
              <a:rect l="0" t="0" r="r" b="b"/>
              <a:pathLst>
                <a:path w="219" h="1802">
                  <a:moveTo>
                    <a:pt x="219" y="1802"/>
                  </a:moveTo>
                  <a:lnTo>
                    <a:pt x="201" y="1802"/>
                  </a:lnTo>
                  <a:lnTo>
                    <a:pt x="201" y="1185"/>
                  </a:lnTo>
                  <a:lnTo>
                    <a:pt x="0" y="3"/>
                  </a:lnTo>
                  <a:lnTo>
                    <a:pt x="15" y="0"/>
                  </a:lnTo>
                  <a:lnTo>
                    <a:pt x="219" y="1185"/>
                  </a:lnTo>
                  <a:lnTo>
                    <a:pt x="219" y="18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6" name="Freeform 49"/>
            <p:cNvSpPr>
              <a:spLocks noEditPoints="1"/>
            </p:cNvSpPr>
            <p:nvPr/>
          </p:nvSpPr>
          <p:spPr bwMode="auto">
            <a:xfrm>
              <a:off x="728663" y="3806825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7" name="Freeform 50"/>
            <p:cNvSpPr>
              <a:spLocks noEditPoints="1"/>
            </p:cNvSpPr>
            <p:nvPr/>
          </p:nvSpPr>
          <p:spPr bwMode="auto">
            <a:xfrm>
              <a:off x="1624013" y="486727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8" name="Freeform 51"/>
            <p:cNvSpPr/>
            <p:nvPr/>
          </p:nvSpPr>
          <p:spPr bwMode="auto">
            <a:xfrm>
              <a:off x="1404938" y="5422900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18" y="898"/>
                  </a:moveTo>
                  <a:lnTo>
                    <a:pt x="0" y="898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22" y="0"/>
                  </a:lnTo>
                  <a:lnTo>
                    <a:pt x="234" y="6"/>
                  </a:lnTo>
                  <a:lnTo>
                    <a:pt x="18" y="518"/>
                  </a:lnTo>
                  <a:lnTo>
                    <a:pt x="18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9" name="Freeform 52"/>
            <p:cNvSpPr/>
            <p:nvPr/>
          </p:nvSpPr>
          <p:spPr bwMode="auto">
            <a:xfrm>
              <a:off x="1666875" y="5945188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15" y="575"/>
                  </a:moveTo>
                  <a:lnTo>
                    <a:pt x="0" y="569"/>
                  </a:lnTo>
                  <a:lnTo>
                    <a:pt x="81" y="383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6"/>
                  </a:lnTo>
                  <a:lnTo>
                    <a:pt x="15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0" name="Freeform 53"/>
            <p:cNvSpPr>
              <a:spLocks noEditPoints="1"/>
            </p:cNvSpPr>
            <p:nvPr/>
          </p:nvSpPr>
          <p:spPr bwMode="auto">
            <a:xfrm>
              <a:off x="1709738" y="52466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1" name="Freeform 54"/>
            <p:cNvSpPr>
              <a:spLocks noEditPoints="1"/>
            </p:cNvSpPr>
            <p:nvPr/>
          </p:nvSpPr>
          <p:spPr bwMode="auto">
            <a:xfrm>
              <a:off x="1709738" y="57642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2" name="Freeform 55"/>
            <p:cNvSpPr/>
            <p:nvPr/>
          </p:nvSpPr>
          <p:spPr bwMode="auto">
            <a:xfrm>
              <a:off x="1766888" y="6330950"/>
              <a:ext cx="419100" cy="527050"/>
            </a:xfrm>
            <a:custGeom>
              <a:avLst/>
              <a:gdLst/>
              <a:ahLst/>
              <a:cxnLst/>
              <a:rect l="0" t="0" r="r" b="b"/>
              <a:pathLst>
                <a:path w="264" h="332">
                  <a:moveTo>
                    <a:pt x="12" y="332"/>
                  </a:moveTo>
                  <a:lnTo>
                    <a:pt x="0" y="326"/>
                  </a:lnTo>
                  <a:lnTo>
                    <a:pt x="45" y="206"/>
                  </a:lnTo>
                  <a:lnTo>
                    <a:pt x="255" y="0"/>
                  </a:lnTo>
                  <a:lnTo>
                    <a:pt x="264" y="12"/>
                  </a:lnTo>
                  <a:lnTo>
                    <a:pt x="60" y="215"/>
                  </a:lnTo>
                  <a:lnTo>
                    <a:pt x="12" y="3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3" name="Freeform 56"/>
            <p:cNvSpPr>
              <a:spLocks noEditPoints="1"/>
            </p:cNvSpPr>
            <p:nvPr/>
          </p:nvSpPr>
          <p:spPr bwMode="auto">
            <a:xfrm>
              <a:off x="2147888" y="6221413"/>
              <a:ext cx="157163" cy="147638"/>
            </a:xfrm>
            <a:custGeom>
              <a:avLst/>
              <a:gdLst/>
              <a:ahLst/>
              <a:cxnLst/>
              <a:rect l="0" t="0" r="r" b="b"/>
              <a:pathLst>
                <a:path w="33" h="31">
                  <a:moveTo>
                    <a:pt x="16" y="31"/>
                  </a:moveTo>
                  <a:cubicBezTo>
                    <a:pt x="12" y="31"/>
                    <a:pt x="8" y="29"/>
                    <a:pt x="5" y="26"/>
                  </a:cubicBezTo>
                  <a:cubicBezTo>
                    <a:pt x="2" y="24"/>
                    <a:pt x="0" y="20"/>
                    <a:pt x="0" y="15"/>
                  </a:cubicBezTo>
                  <a:cubicBezTo>
                    <a:pt x="0" y="11"/>
                    <a:pt x="2" y="7"/>
                    <a:pt x="5" y="4"/>
                  </a:cubicBezTo>
                  <a:cubicBezTo>
                    <a:pt x="8" y="1"/>
                    <a:pt x="12" y="0"/>
                    <a:pt x="16" y="0"/>
                  </a:cubicBezTo>
                  <a:cubicBezTo>
                    <a:pt x="20" y="0"/>
                    <a:pt x="24" y="1"/>
                    <a:pt x="27" y="4"/>
                  </a:cubicBezTo>
                  <a:cubicBezTo>
                    <a:pt x="33" y="10"/>
                    <a:pt x="33" y="20"/>
                    <a:pt x="27" y="26"/>
                  </a:cubicBezTo>
                  <a:cubicBezTo>
                    <a:pt x="24" y="29"/>
                    <a:pt x="20" y="31"/>
                    <a:pt x="16" y="31"/>
                  </a:cubicBezTo>
                  <a:close/>
                  <a:moveTo>
                    <a:pt x="16" y="4"/>
                  </a:moveTo>
                  <a:cubicBezTo>
                    <a:pt x="13" y="4"/>
                    <a:pt x="10" y="5"/>
                    <a:pt x="8" y="7"/>
                  </a:cubicBezTo>
                  <a:cubicBezTo>
                    <a:pt x="6" y="9"/>
                    <a:pt x="4" y="12"/>
                    <a:pt x="4" y="15"/>
                  </a:cubicBezTo>
                  <a:cubicBezTo>
                    <a:pt x="4" y="19"/>
                    <a:pt x="6" y="21"/>
                    <a:pt x="8" y="24"/>
                  </a:cubicBezTo>
                  <a:cubicBezTo>
                    <a:pt x="10" y="26"/>
                    <a:pt x="13" y="27"/>
                    <a:pt x="16" y="27"/>
                  </a:cubicBezTo>
                  <a:cubicBezTo>
                    <a:pt x="19" y="27"/>
                    <a:pt x="22" y="26"/>
                    <a:pt x="24" y="24"/>
                  </a:cubicBezTo>
                  <a:cubicBezTo>
                    <a:pt x="29" y="19"/>
                    <a:pt x="29" y="12"/>
                    <a:pt x="24" y="7"/>
                  </a:cubicBezTo>
                  <a:cubicBezTo>
                    <a:pt x="22" y="5"/>
                    <a:pt x="19" y="4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4" name="Freeform 57"/>
            <p:cNvSpPr/>
            <p:nvPr/>
          </p:nvSpPr>
          <p:spPr bwMode="auto">
            <a:xfrm>
              <a:off x="504825" y="9525"/>
              <a:ext cx="233363" cy="5103813"/>
            </a:xfrm>
            <a:custGeom>
              <a:avLst/>
              <a:gdLst/>
              <a:ahLst/>
              <a:cxnLst/>
              <a:rect l="0" t="0" r="r" b="b"/>
              <a:pathLst>
                <a:path w="147" h="3215">
                  <a:moveTo>
                    <a:pt x="132" y="3215"/>
                  </a:moveTo>
                  <a:lnTo>
                    <a:pt x="129" y="2754"/>
                  </a:lnTo>
                  <a:lnTo>
                    <a:pt x="0" y="1901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898"/>
                  </a:lnTo>
                  <a:lnTo>
                    <a:pt x="144" y="2754"/>
                  </a:lnTo>
                  <a:lnTo>
                    <a:pt x="147" y="3215"/>
                  </a:lnTo>
                  <a:lnTo>
                    <a:pt x="132" y="32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5" name="Freeform 58"/>
            <p:cNvSpPr>
              <a:spLocks noEditPoints="1"/>
            </p:cNvSpPr>
            <p:nvPr/>
          </p:nvSpPr>
          <p:spPr bwMode="auto">
            <a:xfrm>
              <a:off x="633413" y="5103813"/>
              <a:ext cx="185738" cy="185738"/>
            </a:xfrm>
            <a:custGeom>
              <a:avLst/>
              <a:gdLst/>
              <a:ahLst/>
              <a:cxnLst/>
              <a:rect l="0" t="0" r="r" b="b"/>
              <a:pathLst>
                <a:path w="39" h="39">
                  <a:moveTo>
                    <a:pt x="20" y="39"/>
                  </a:moveTo>
                  <a:cubicBezTo>
                    <a:pt x="9" y="39"/>
                    <a:pt x="0" y="30"/>
                    <a:pt x="0" y="19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0" y="0"/>
                    <a:pt x="39" y="9"/>
                    <a:pt x="39" y="19"/>
                  </a:cubicBezTo>
                  <a:cubicBezTo>
                    <a:pt x="39" y="30"/>
                    <a:pt x="30" y="39"/>
                    <a:pt x="20" y="39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19"/>
                  </a:cubicBezTo>
                  <a:cubicBezTo>
                    <a:pt x="4" y="28"/>
                    <a:pt x="11" y="35"/>
                    <a:pt x="20" y="35"/>
                  </a:cubicBezTo>
                  <a:cubicBezTo>
                    <a:pt x="28" y="35"/>
                    <a:pt x="35" y="28"/>
                    <a:pt x="35" y="19"/>
                  </a:cubicBezTo>
                  <a:cubicBezTo>
                    <a:pt x="35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76424" y="1122363"/>
            <a:ext cx="8791575" cy="2387600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76424" y="3602038"/>
            <a:ext cx="8791575" cy="1655762"/>
          </a:xfrm>
        </p:spPr>
        <p:txBody>
          <a:bodyPr>
            <a:normAutofit/>
          </a:bodyPr>
          <a:lstStyle>
            <a:lvl1pPr marL="0" indent="0" algn="l">
              <a:buNone/>
              <a:defRPr sz="2000" cap="all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077511" y="5410201"/>
            <a:ext cx="2743200" cy="365125"/>
          </a:xfrm>
        </p:spPr>
        <p:txBody>
          <a:bodyPr/>
          <a:lstStyle/>
          <a:p>
            <a:fld id="{03FCE02C-6EC6-4E09-BC2C-9FDED4DE236E}" type="datetimeFigureOut">
              <a:rPr lang="en-US" smtClean="0"/>
              <a:t>4/14/2016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876424" y="5410201"/>
            <a:ext cx="5124886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96911" y="5410199"/>
            <a:ext cx="771089" cy="365125"/>
          </a:xfrm>
        </p:spPr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328114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4304664"/>
            <a:ext cx="9912355" cy="819355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41411" y="606426"/>
            <a:ext cx="9912354" cy="3299778"/>
          </a:xfrm>
          <a:prstGeom prst="round2DiagRect">
            <a:avLst>
              <a:gd name="adj1" fmla="val 4860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3200"/>
            </a:lvl1pPr>
          </a:lstStyle>
          <a:p>
            <a:pPr marL="0" lvl="0" indent="0">
              <a:buNone/>
            </a:pPr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5124020"/>
            <a:ext cx="9910859" cy="682472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205CAA-4E5A-4223-BD55-C5D2841AC9EF}" type="datetimeFigureOut">
              <a:rPr lang="en-US" smtClean="0"/>
              <a:t>4/14/2016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04567812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56" y="609600"/>
            <a:ext cx="9905955" cy="342900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4419599"/>
            <a:ext cx="9904459" cy="1371599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205CAA-4E5A-4223-BD55-C5D2841AC9EF}" type="datetimeFigureOut">
              <a:rPr lang="en-US" smtClean="0"/>
              <a:t>4/14/2016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901240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599"/>
            <a:ext cx="9302752" cy="2748429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4309919"/>
            <a:ext cx="9906002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205CAA-4E5A-4223-BD55-C5D2841AC9EF}" type="datetimeFigureOut">
              <a:rPr lang="en-US" smtClean="0"/>
              <a:t>4/14/2016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0" name="TextBox 59"/>
          <p:cNvSpPr txBox="1"/>
          <p:nvPr/>
        </p:nvSpPr>
        <p:spPr>
          <a:xfrm>
            <a:off x="903512" y="73239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10537370" y="276497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649599299"/>
      </p:ext>
    </p:extLst>
  </p:cSld>
  <p:clrMapOvr>
    <a:masterClrMapping/>
  </p:clrMapOvr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2134041"/>
            <a:ext cx="9906001" cy="2511835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4657655"/>
            <a:ext cx="9904505" cy="1140644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205CAA-4E5A-4223-BD55-C5D2841AC9EF}" type="datetimeFigureOut">
              <a:rPr lang="en-US" smtClean="0"/>
              <a:t>4/14/2016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33145340"/>
      </p:ext>
    </p:extLst>
  </p:cSld>
  <p:clrMapOvr>
    <a:masterClrMapping/>
  </p:clrMapOvr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141410" y="2674463"/>
            <a:ext cx="3196899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27918" y="3360263"/>
            <a:ext cx="3208735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4766" y="2677635"/>
            <a:ext cx="3184385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04213" y="3363435"/>
            <a:ext cx="3195830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442" y="2674463"/>
            <a:ext cx="3194968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52442" y="3360263"/>
            <a:ext cx="3194968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205CAA-4E5A-4223-BD55-C5D2841AC9EF}" type="datetimeFigureOut">
              <a:rPr lang="en-US" smtClean="0"/>
              <a:t>4/14/2016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1199138"/>
      </p:ext>
    </p:extLst>
  </p:cSld>
  <p:clrMapOvr>
    <a:masterClrMapping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1141411" y="609600"/>
            <a:ext cx="9905999" cy="19050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141413" y="4404596"/>
            <a:ext cx="319524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141413" y="2666998"/>
            <a:ext cx="31952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41413" y="4980858"/>
            <a:ext cx="3195240" cy="8178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89053" y="4404596"/>
            <a:ext cx="320040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89053" y="2666998"/>
            <a:ext cx="31989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87593" y="4980857"/>
            <a:ext cx="3200400" cy="81034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567" y="4404595"/>
            <a:ext cx="3190741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52442" y="2666998"/>
            <a:ext cx="3194969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52442" y="4980854"/>
            <a:ext cx="3194968" cy="810345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205CAA-4E5A-4223-BD55-C5D2841AC9EF}" type="datetimeFigureOut">
              <a:rPr lang="en-US" smtClean="0"/>
              <a:t>4/14/2016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1786483"/>
      </p:ext>
    </p:extLst>
  </p:cSld>
  <p:clrMapOvr>
    <a:masterClrMapping/>
  </p:clrMapOvr>
  <p:hf sldNum="0"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075A7A-4A9A-410F-B848-AB998ACC9419}" type="datetimeFigureOut">
              <a:rPr lang="en-US" smtClean="0"/>
              <a:pPr/>
              <a:t>4/14/2016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723682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042400" y="609599"/>
            <a:ext cx="2005011" cy="5181601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1410" y="609599"/>
            <a:ext cx="7748590" cy="5181601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5F3E88-2D66-4D17-B0FA-EA13CB20B2FF}" type="datetimeFigureOut">
              <a:rPr lang="en-US" smtClean="0"/>
              <a:pPr/>
              <a:t>4/14/2016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23469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8F36E1-9596-4E98-8786-4A17C5D29C65}" type="datetimeFigureOut">
              <a:rPr lang="en-US" smtClean="0"/>
              <a:pPr/>
              <a:t>4/14/2016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01895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419226"/>
            <a:ext cx="9906000" cy="2852737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424362"/>
            <a:ext cx="9906000" cy="1374776"/>
          </a:xfrm>
        </p:spPr>
        <p:txBody>
          <a:bodyPr>
            <a:normAutofit/>
          </a:bodyPr>
          <a:lstStyle>
            <a:lvl1pPr marL="0" indent="0">
              <a:buNone/>
              <a:defRPr sz="1800"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4D1A55-63BC-4BA2-9538-7DDEADA10621}" type="datetimeFigureOut">
              <a:rPr lang="en-US" smtClean="0"/>
              <a:t>4/14/2016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05859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1410" y="2249486"/>
            <a:ext cx="4878389" cy="3541714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249486"/>
            <a:ext cx="4875211" cy="3541714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D01ABB-8821-4BF5-97A9-E1A66ACAEAA9}" type="datetimeFigureOut">
              <a:rPr lang="en-US" smtClean="0"/>
              <a:pPr/>
              <a:t>4/14/2016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28762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19126"/>
            <a:ext cx="9906000" cy="1477961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0019" y="2249486"/>
            <a:ext cx="4649783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1410" y="3073397"/>
            <a:ext cx="4878391" cy="2717801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8" y="2249485"/>
            <a:ext cx="4646602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073397"/>
            <a:ext cx="4875210" cy="2717801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C37B1C-D4A1-4A4F-A470-80868146AFC5}" type="datetimeFigureOut">
              <a:rPr lang="en-US" smtClean="0"/>
              <a:pPr/>
              <a:t>4/14/2016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90327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31D1B9-F39E-471E-80A9-595CAA5664AD}" type="datetimeFigureOut">
              <a:rPr lang="en-US" smtClean="0"/>
              <a:pPr/>
              <a:t>4/14/2016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63858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FCEABC-E2B9-4606-A74F-CB06AF596887}" type="datetimeFigureOut">
              <a:rPr lang="en-US" smtClean="0"/>
              <a:pPr/>
              <a:t>4/14/2016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93362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6705" y="609601"/>
            <a:ext cx="3856037" cy="1639884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56200" y="592666"/>
            <a:ext cx="5891209" cy="5198534"/>
          </a:xfrm>
        </p:spPr>
        <p:txBody>
          <a:bodyPr anchor="ctr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6705" y="2249486"/>
            <a:ext cx="3856037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8850A0-01A3-4F4E-AA52-F716A9BFD4EB}" type="datetimeFigureOut">
              <a:rPr lang="en-US" smtClean="0"/>
              <a:pPr/>
              <a:t>4/14/2016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05077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5934508" cy="163988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380721" y="609601"/>
            <a:ext cx="3666690" cy="5181599"/>
          </a:xfrm>
          <a:prstGeom prst="round2DiagRect">
            <a:avLst>
              <a:gd name="adj1" fmla="val 5608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2249486"/>
            <a:ext cx="5934511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811CCA-BB49-46C7-A0E2-F42339750F9A}" type="datetimeFigureOut">
              <a:rPr lang="en-US" smtClean="0"/>
              <a:t>4/14/2016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905246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30000"/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Group 7"/>
          <p:cNvGrpSpPr/>
          <p:nvPr/>
        </p:nvGrpSpPr>
        <p:grpSpPr>
          <a:xfrm>
            <a:off x="-14288" y="0"/>
            <a:ext cx="12053888" cy="6858001"/>
            <a:chOff x="-14288" y="0"/>
            <a:chExt cx="12053888" cy="6858001"/>
          </a:xfrm>
        </p:grpSpPr>
        <p:grpSp>
          <p:nvGrpSpPr>
            <p:cNvPr id="9" name="Group 8"/>
            <p:cNvGrpSpPr/>
            <p:nvPr/>
          </p:nvGrpSpPr>
          <p:grpSpPr>
            <a:xfrm>
              <a:off x="-14288" y="0"/>
              <a:ext cx="1220788" cy="6858001"/>
              <a:chOff x="-14288" y="0"/>
              <a:chExt cx="1220788" cy="6858001"/>
            </a:xfrm>
            <a:gradFill flip="none" rotWithShape="1">
              <a:gsLst>
                <a:gs pos="0">
                  <a:schemeClr val="tx2"/>
                </a:gs>
                <a:gs pos="100000">
                  <a:schemeClr val="bg2">
                    <a:lumMod val="60000"/>
                    <a:lumOff val="4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21" name="Rectangle 5"/>
              <p:cNvSpPr>
                <a:spLocks noChangeArrowheads="1"/>
              </p:cNvSpPr>
              <p:nvPr/>
            </p:nvSpPr>
            <p:spPr bwMode="auto">
              <a:xfrm>
                <a:off x="114300" y="4763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22" name="Freeform 6"/>
              <p:cNvSpPr>
                <a:spLocks noEditPoints="1"/>
              </p:cNvSpPr>
              <p:nvPr/>
            </p:nvSpPr>
            <p:spPr bwMode="auto">
              <a:xfrm>
                <a:off x="33337" y="217646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3" name="Freeform 7"/>
              <p:cNvSpPr>
                <a:spLocks noEditPoints="1"/>
              </p:cNvSpPr>
              <p:nvPr/>
            </p:nvSpPr>
            <p:spPr bwMode="auto">
              <a:xfrm>
                <a:off x="28575" y="4021138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4" name="Freeform 8"/>
              <p:cNvSpPr/>
              <p:nvPr/>
            </p:nvSpPr>
            <p:spPr bwMode="auto">
              <a:xfrm>
                <a:off x="200025" y="4763"/>
                <a:ext cx="369888" cy="1811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41">
                    <a:moveTo>
                      <a:pt x="218" y="1141"/>
                    </a:moveTo>
                    <a:lnTo>
                      <a:pt x="0" y="626"/>
                    </a:lnTo>
                    <a:lnTo>
                      <a:pt x="0" y="0"/>
                    </a:lnTo>
                    <a:lnTo>
                      <a:pt x="15" y="0"/>
                    </a:lnTo>
                    <a:lnTo>
                      <a:pt x="15" y="623"/>
                    </a:lnTo>
                    <a:lnTo>
                      <a:pt x="233" y="1135"/>
                    </a:lnTo>
                    <a:lnTo>
                      <a:pt x="218" y="114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5" name="Freeform 9"/>
              <p:cNvSpPr>
                <a:spLocks noEditPoints="1"/>
              </p:cNvSpPr>
              <p:nvPr/>
            </p:nvSpPr>
            <p:spPr bwMode="auto">
              <a:xfrm>
                <a:off x="503237" y="1801813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6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6" name="Freeform 10"/>
              <p:cNvSpPr/>
              <p:nvPr/>
            </p:nvSpPr>
            <p:spPr bwMode="auto">
              <a:xfrm>
                <a:off x="285750" y="4763"/>
                <a:ext cx="369888" cy="1430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901">
                    <a:moveTo>
                      <a:pt x="221" y="901"/>
                    </a:moveTo>
                    <a:lnTo>
                      <a:pt x="0" y="383"/>
                    </a:lnTo>
                    <a:lnTo>
                      <a:pt x="0" y="0"/>
                    </a:lnTo>
                    <a:lnTo>
                      <a:pt x="18" y="0"/>
                    </a:lnTo>
                    <a:lnTo>
                      <a:pt x="18" y="380"/>
                    </a:lnTo>
                    <a:lnTo>
                      <a:pt x="233" y="895"/>
                    </a:lnTo>
                    <a:lnTo>
                      <a:pt x="221" y="90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7" name="Freeform 11"/>
              <p:cNvSpPr/>
              <p:nvPr/>
            </p:nvSpPr>
            <p:spPr bwMode="auto">
              <a:xfrm>
                <a:off x="546100" y="0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96" y="575"/>
                    </a:moveTo>
                    <a:lnTo>
                      <a:pt x="78" y="575"/>
                    </a:lnTo>
                    <a:lnTo>
                      <a:pt x="78" y="192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96" y="189"/>
                    </a:lnTo>
                    <a:lnTo>
                      <a:pt x="96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8" name="Freeform 12"/>
              <p:cNvSpPr>
                <a:spLocks noEditPoints="1"/>
              </p:cNvSpPr>
              <p:nvPr/>
            </p:nvSpPr>
            <p:spPr bwMode="auto">
              <a:xfrm>
                <a:off x="588962" y="14208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7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9" name="Freeform 13"/>
              <p:cNvSpPr>
                <a:spLocks noEditPoints="1"/>
              </p:cNvSpPr>
              <p:nvPr/>
            </p:nvSpPr>
            <p:spPr bwMode="auto">
              <a:xfrm>
                <a:off x="588962" y="9032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0" name="Freeform 14"/>
              <p:cNvSpPr/>
              <p:nvPr/>
            </p:nvSpPr>
            <p:spPr bwMode="auto">
              <a:xfrm>
                <a:off x="641350" y="0"/>
                <a:ext cx="422275" cy="527050"/>
              </a:xfrm>
              <a:custGeom>
                <a:avLst/>
                <a:gdLst/>
                <a:ahLst/>
                <a:cxnLst/>
                <a:rect l="0" t="0" r="r" b="b"/>
                <a:pathLst>
                  <a:path w="266" h="332">
                    <a:moveTo>
                      <a:pt x="257" y="332"/>
                    </a:moveTo>
                    <a:lnTo>
                      <a:pt x="48" y="123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63" y="114"/>
                    </a:lnTo>
                    <a:lnTo>
                      <a:pt x="266" y="320"/>
                    </a:lnTo>
                    <a:lnTo>
                      <a:pt x="257" y="33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1" name="Freeform 15"/>
              <p:cNvSpPr>
                <a:spLocks noEditPoints="1"/>
              </p:cNvSpPr>
              <p:nvPr/>
            </p:nvSpPr>
            <p:spPr bwMode="auto">
              <a:xfrm>
                <a:off x="1020762" y="488950"/>
                <a:ext cx="161925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4" h="31">
                    <a:moveTo>
                      <a:pt x="17" y="31"/>
                    </a:moveTo>
                    <a:cubicBezTo>
                      <a:pt x="13" y="31"/>
                      <a:pt x="9" y="30"/>
                      <a:pt x="6" y="27"/>
                    </a:cubicBezTo>
                    <a:cubicBezTo>
                      <a:pt x="0" y="20"/>
                      <a:pt x="0" y="10"/>
                      <a:pt x="6" y="4"/>
                    </a:cubicBezTo>
                    <a:cubicBezTo>
                      <a:pt x="9" y="1"/>
                      <a:pt x="13" y="0"/>
                      <a:pt x="17" y="0"/>
                    </a:cubicBezTo>
                    <a:cubicBezTo>
                      <a:pt x="21" y="0"/>
                      <a:pt x="25" y="1"/>
                      <a:pt x="28" y="4"/>
                    </a:cubicBezTo>
                    <a:cubicBezTo>
                      <a:pt x="34" y="10"/>
                      <a:pt x="34" y="20"/>
                      <a:pt x="28" y="27"/>
                    </a:cubicBezTo>
                    <a:cubicBezTo>
                      <a:pt x="25" y="30"/>
                      <a:pt x="21" y="31"/>
                      <a:pt x="17" y="31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5"/>
                      <a:pt x="9" y="7"/>
                    </a:cubicBezTo>
                    <a:cubicBezTo>
                      <a:pt x="4" y="12"/>
                      <a:pt x="4" y="19"/>
                      <a:pt x="9" y="24"/>
                    </a:cubicBezTo>
                    <a:cubicBezTo>
                      <a:pt x="11" y="26"/>
                      <a:pt x="14" y="27"/>
                      <a:pt x="17" y="27"/>
                    </a:cubicBezTo>
                    <a:cubicBezTo>
                      <a:pt x="20" y="27"/>
                      <a:pt x="23" y="26"/>
                      <a:pt x="25" y="24"/>
                    </a:cubicBezTo>
                    <a:cubicBezTo>
                      <a:pt x="30" y="19"/>
                      <a:pt x="30" y="12"/>
                      <a:pt x="25" y="7"/>
                    </a:cubicBezTo>
                    <a:cubicBezTo>
                      <a:pt x="23" y="5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2" name="Line 16"/>
              <p:cNvSpPr>
                <a:spLocks noChangeShapeType="1"/>
              </p:cNvSpPr>
              <p:nvPr/>
            </p:nvSpPr>
            <p:spPr bwMode="auto">
              <a:xfrm>
                <a:off x="-4763" y="9525"/>
                <a:ext cx="0" cy="0"/>
              </a:xfrm>
              <a:prstGeom prst="line">
                <a:avLst/>
              </a:prstGeom>
              <a:grpFill/>
              <a:ln w="15" cap="flat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</p:spPr>
          </p:sp>
          <p:sp>
            <p:nvSpPr>
              <p:cNvPr id="33" name="Freeform 17"/>
              <p:cNvSpPr/>
              <p:nvPr/>
            </p:nvSpPr>
            <p:spPr bwMode="auto">
              <a:xfrm>
                <a:off x="9525" y="1801813"/>
                <a:ext cx="123825" cy="127000"/>
              </a:xfrm>
              <a:custGeom>
                <a:avLst/>
                <a:gdLst/>
                <a:ahLst/>
                <a:cxnLst/>
                <a:rect l="0" t="0" r="r" b="b"/>
                <a:pathLst>
                  <a:path w="78" h="80">
                    <a:moveTo>
                      <a:pt x="6" y="80"/>
                    </a:moveTo>
                    <a:lnTo>
                      <a:pt x="0" y="71"/>
                    </a:lnTo>
                    <a:lnTo>
                      <a:pt x="69" y="0"/>
                    </a:lnTo>
                    <a:lnTo>
                      <a:pt x="78" y="9"/>
                    </a:lnTo>
                    <a:lnTo>
                      <a:pt x="6" y="8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4" name="Freeform 18"/>
              <p:cNvSpPr/>
              <p:nvPr/>
            </p:nvSpPr>
            <p:spPr bwMode="auto">
              <a:xfrm>
                <a:off x="-9525" y="3549650"/>
                <a:ext cx="147638" cy="481013"/>
              </a:xfrm>
              <a:custGeom>
                <a:avLst/>
                <a:gdLst/>
                <a:ahLst/>
                <a:cxnLst/>
                <a:rect l="0" t="0" r="r" b="b"/>
                <a:pathLst>
                  <a:path w="93" h="303">
                    <a:moveTo>
                      <a:pt x="93" y="303"/>
                    </a:moveTo>
                    <a:lnTo>
                      <a:pt x="78" y="303"/>
                    </a:lnTo>
                    <a:lnTo>
                      <a:pt x="78" y="78"/>
                    </a:lnTo>
                    <a:lnTo>
                      <a:pt x="0" y="12"/>
                    </a:lnTo>
                    <a:lnTo>
                      <a:pt x="12" y="0"/>
                    </a:lnTo>
                    <a:lnTo>
                      <a:pt x="93" y="69"/>
                    </a:lnTo>
                    <a:lnTo>
                      <a:pt x="93" y="30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5" name="Freeform 19"/>
              <p:cNvSpPr/>
              <p:nvPr/>
            </p:nvSpPr>
            <p:spPr bwMode="auto">
              <a:xfrm>
                <a:off x="128587" y="1382713"/>
                <a:ext cx="142875" cy="476250"/>
              </a:xfrm>
              <a:custGeom>
                <a:avLst/>
                <a:gdLst/>
                <a:ahLst/>
                <a:cxnLst/>
                <a:rect l="0" t="0" r="r" b="b"/>
                <a:pathLst>
                  <a:path w="90" h="300">
                    <a:moveTo>
                      <a:pt x="90" y="300"/>
                    </a:moveTo>
                    <a:lnTo>
                      <a:pt x="78" y="300"/>
                    </a:lnTo>
                    <a:lnTo>
                      <a:pt x="78" y="84"/>
                    </a:lnTo>
                    <a:lnTo>
                      <a:pt x="0" y="9"/>
                    </a:lnTo>
                    <a:lnTo>
                      <a:pt x="9" y="0"/>
                    </a:lnTo>
                    <a:lnTo>
                      <a:pt x="90" y="81"/>
                    </a:lnTo>
                    <a:lnTo>
                      <a:pt x="90" y="30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6" name="Freeform 20"/>
              <p:cNvSpPr>
                <a:spLocks noEditPoints="1"/>
              </p:cNvSpPr>
              <p:nvPr/>
            </p:nvSpPr>
            <p:spPr bwMode="auto">
              <a:xfrm>
                <a:off x="204787" y="1849438"/>
                <a:ext cx="114300" cy="107950"/>
              </a:xfrm>
              <a:custGeom>
                <a:avLst/>
                <a:gdLst/>
                <a:ahLst/>
                <a:cxnLst/>
                <a:rect l="0" t="0" r="r" b="b"/>
                <a:pathLst>
                  <a:path w="24" h="23">
                    <a:moveTo>
                      <a:pt x="12" y="23"/>
                    </a:moveTo>
                    <a:cubicBezTo>
                      <a:pt x="6" y="23"/>
                      <a:pt x="0" y="18"/>
                      <a:pt x="0" y="12"/>
                    </a:cubicBezTo>
                    <a:cubicBezTo>
                      <a:pt x="0" y="5"/>
                      <a:pt x="6" y="0"/>
                      <a:pt x="12" y="0"/>
                    </a:cubicBezTo>
                    <a:cubicBezTo>
                      <a:pt x="18" y="0"/>
                      <a:pt x="24" y="5"/>
                      <a:pt x="24" y="12"/>
                    </a:cubicBezTo>
                    <a:cubicBezTo>
                      <a:pt x="24" y="18"/>
                      <a:pt x="18" y="23"/>
                      <a:pt x="12" y="23"/>
                    </a:cubicBezTo>
                    <a:close/>
                    <a:moveTo>
                      <a:pt x="12" y="4"/>
                    </a:moveTo>
                    <a:cubicBezTo>
                      <a:pt x="8" y="4"/>
                      <a:pt x="4" y="8"/>
                      <a:pt x="4" y="12"/>
                    </a:cubicBezTo>
                    <a:cubicBezTo>
                      <a:pt x="4" y="16"/>
                      <a:pt x="8" y="19"/>
                      <a:pt x="12" y="19"/>
                    </a:cubicBezTo>
                    <a:cubicBezTo>
                      <a:pt x="16" y="19"/>
                      <a:pt x="20" y="16"/>
                      <a:pt x="20" y="12"/>
                    </a:cubicBezTo>
                    <a:cubicBezTo>
                      <a:pt x="20" y="8"/>
                      <a:pt x="16" y="4"/>
                      <a:pt x="12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7" name="Rectangle 21"/>
              <p:cNvSpPr>
                <a:spLocks noChangeArrowheads="1"/>
              </p:cNvSpPr>
              <p:nvPr/>
            </p:nvSpPr>
            <p:spPr bwMode="auto">
              <a:xfrm>
                <a:off x="133350" y="4662488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38" name="Freeform 22"/>
              <p:cNvSpPr/>
              <p:nvPr/>
            </p:nvSpPr>
            <p:spPr bwMode="auto">
              <a:xfrm>
                <a:off x="223837" y="5041900"/>
                <a:ext cx="369888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35">
                    <a:moveTo>
                      <a:pt x="15" y="1135"/>
                    </a:moveTo>
                    <a:lnTo>
                      <a:pt x="0" y="1135"/>
                    </a:lnTo>
                    <a:lnTo>
                      <a:pt x="0" y="515"/>
                    </a:lnTo>
                    <a:lnTo>
                      <a:pt x="0" y="512"/>
                    </a:lnTo>
                    <a:lnTo>
                      <a:pt x="218" y="0"/>
                    </a:lnTo>
                    <a:lnTo>
                      <a:pt x="233" y="6"/>
                    </a:lnTo>
                    <a:lnTo>
                      <a:pt x="15" y="518"/>
                    </a:lnTo>
                    <a:lnTo>
                      <a:pt x="15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9" name="Freeform 23"/>
              <p:cNvSpPr>
                <a:spLocks noEditPoints="1"/>
              </p:cNvSpPr>
              <p:nvPr/>
            </p:nvSpPr>
            <p:spPr bwMode="auto">
              <a:xfrm>
                <a:off x="52387" y="44815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0" name="Freeform 24"/>
              <p:cNvSpPr/>
              <p:nvPr/>
            </p:nvSpPr>
            <p:spPr bwMode="auto">
              <a:xfrm>
                <a:off x="-14288" y="5627688"/>
                <a:ext cx="85725" cy="1216025"/>
              </a:xfrm>
              <a:custGeom>
                <a:avLst/>
                <a:gdLst/>
                <a:ahLst/>
                <a:cxnLst/>
                <a:rect l="0" t="0" r="r" b="b"/>
                <a:pathLst>
                  <a:path w="54" h="766">
                    <a:moveTo>
                      <a:pt x="54" y="766"/>
                    </a:moveTo>
                    <a:lnTo>
                      <a:pt x="36" y="766"/>
                    </a:lnTo>
                    <a:lnTo>
                      <a:pt x="36" y="149"/>
                    </a:lnTo>
                    <a:lnTo>
                      <a:pt x="0" y="3"/>
                    </a:lnTo>
                    <a:lnTo>
                      <a:pt x="18" y="0"/>
                    </a:lnTo>
                    <a:lnTo>
                      <a:pt x="54" y="146"/>
                    </a:lnTo>
                    <a:lnTo>
                      <a:pt x="54" y="76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1" name="Freeform 25"/>
              <p:cNvSpPr>
                <a:spLocks noEditPoints="1"/>
              </p:cNvSpPr>
              <p:nvPr/>
            </p:nvSpPr>
            <p:spPr bwMode="auto">
              <a:xfrm>
                <a:off x="527050" y="48672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2" name="Freeform 26"/>
              <p:cNvSpPr/>
              <p:nvPr/>
            </p:nvSpPr>
            <p:spPr bwMode="auto">
              <a:xfrm>
                <a:off x="309562" y="5422900"/>
                <a:ext cx="374650" cy="1425575"/>
              </a:xfrm>
              <a:custGeom>
                <a:avLst/>
                <a:gdLst/>
                <a:ahLst/>
                <a:cxnLst/>
                <a:rect l="0" t="0" r="r" b="b"/>
                <a:pathLst>
                  <a:path w="236" h="898">
                    <a:moveTo>
                      <a:pt x="18" y="898"/>
                    </a:moveTo>
                    <a:lnTo>
                      <a:pt x="0" y="898"/>
                    </a:lnTo>
                    <a:lnTo>
                      <a:pt x="0" y="515"/>
                    </a:lnTo>
                    <a:lnTo>
                      <a:pt x="3" y="512"/>
                    </a:lnTo>
                    <a:lnTo>
                      <a:pt x="221" y="0"/>
                    </a:lnTo>
                    <a:lnTo>
                      <a:pt x="236" y="6"/>
                    </a:lnTo>
                    <a:lnTo>
                      <a:pt x="18" y="518"/>
                    </a:lnTo>
                    <a:lnTo>
                      <a:pt x="18" y="89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3" name="Freeform 27"/>
              <p:cNvSpPr/>
              <p:nvPr/>
            </p:nvSpPr>
            <p:spPr bwMode="auto">
              <a:xfrm>
                <a:off x="569912" y="5945188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15" y="575"/>
                    </a:moveTo>
                    <a:lnTo>
                      <a:pt x="0" y="569"/>
                    </a:lnTo>
                    <a:lnTo>
                      <a:pt x="81" y="383"/>
                    </a:lnTo>
                    <a:lnTo>
                      <a:pt x="81" y="0"/>
                    </a:lnTo>
                    <a:lnTo>
                      <a:pt x="96" y="0"/>
                    </a:lnTo>
                    <a:lnTo>
                      <a:pt x="96" y="386"/>
                    </a:lnTo>
                    <a:lnTo>
                      <a:pt x="15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4" name="Freeform 28"/>
              <p:cNvSpPr>
                <a:spLocks noEditPoints="1"/>
              </p:cNvSpPr>
              <p:nvPr/>
            </p:nvSpPr>
            <p:spPr bwMode="auto">
              <a:xfrm>
                <a:off x="612775" y="52466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5" name="Freeform 29"/>
              <p:cNvSpPr>
                <a:spLocks noEditPoints="1"/>
              </p:cNvSpPr>
              <p:nvPr/>
            </p:nvSpPr>
            <p:spPr bwMode="auto">
              <a:xfrm>
                <a:off x="612775" y="57642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6" name="Freeform 30"/>
              <p:cNvSpPr/>
              <p:nvPr/>
            </p:nvSpPr>
            <p:spPr bwMode="auto">
              <a:xfrm>
                <a:off x="669925" y="6330950"/>
                <a:ext cx="417513" cy="517525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6">
                    <a:moveTo>
                      <a:pt x="15" y="326"/>
                    </a:moveTo>
                    <a:lnTo>
                      <a:pt x="0" y="320"/>
                    </a:lnTo>
                    <a:lnTo>
                      <a:pt x="45" y="206"/>
                    </a:lnTo>
                    <a:lnTo>
                      <a:pt x="48" y="206"/>
                    </a:lnTo>
                    <a:lnTo>
                      <a:pt x="254" y="0"/>
                    </a:lnTo>
                    <a:lnTo>
                      <a:pt x="263" y="12"/>
                    </a:lnTo>
                    <a:lnTo>
                      <a:pt x="60" y="215"/>
                    </a:lnTo>
                    <a:lnTo>
                      <a:pt x="15" y="32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7" name="Freeform 31"/>
              <p:cNvSpPr>
                <a:spLocks noEditPoints="1"/>
              </p:cNvSpPr>
              <p:nvPr/>
            </p:nvSpPr>
            <p:spPr bwMode="auto">
              <a:xfrm>
                <a:off x="1049337" y="6221413"/>
                <a:ext cx="157163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3" h="31">
                    <a:moveTo>
                      <a:pt x="16" y="31"/>
                    </a:moveTo>
                    <a:cubicBezTo>
                      <a:pt x="12" y="31"/>
                      <a:pt x="8" y="29"/>
                      <a:pt x="5" y="26"/>
                    </a:cubicBezTo>
                    <a:cubicBezTo>
                      <a:pt x="2" y="24"/>
                      <a:pt x="0" y="20"/>
                      <a:pt x="0" y="15"/>
                    </a:cubicBezTo>
                    <a:cubicBezTo>
                      <a:pt x="0" y="11"/>
                      <a:pt x="2" y="7"/>
                      <a:pt x="5" y="4"/>
                    </a:cubicBezTo>
                    <a:cubicBezTo>
                      <a:pt x="8" y="1"/>
                      <a:pt x="12" y="0"/>
                      <a:pt x="16" y="0"/>
                    </a:cubicBezTo>
                    <a:cubicBezTo>
                      <a:pt x="20" y="0"/>
                      <a:pt x="24" y="1"/>
                      <a:pt x="27" y="4"/>
                    </a:cubicBezTo>
                    <a:cubicBezTo>
                      <a:pt x="33" y="10"/>
                      <a:pt x="33" y="20"/>
                      <a:pt x="27" y="26"/>
                    </a:cubicBezTo>
                    <a:cubicBezTo>
                      <a:pt x="24" y="29"/>
                      <a:pt x="20" y="31"/>
                      <a:pt x="16" y="31"/>
                    </a:cubicBezTo>
                    <a:close/>
                    <a:moveTo>
                      <a:pt x="16" y="4"/>
                    </a:moveTo>
                    <a:cubicBezTo>
                      <a:pt x="13" y="4"/>
                      <a:pt x="10" y="5"/>
                      <a:pt x="8" y="7"/>
                    </a:cubicBezTo>
                    <a:cubicBezTo>
                      <a:pt x="6" y="9"/>
                      <a:pt x="4" y="12"/>
                      <a:pt x="4" y="15"/>
                    </a:cubicBezTo>
                    <a:cubicBezTo>
                      <a:pt x="4" y="19"/>
                      <a:pt x="6" y="21"/>
                      <a:pt x="8" y="24"/>
                    </a:cubicBezTo>
                    <a:cubicBezTo>
                      <a:pt x="10" y="26"/>
                      <a:pt x="13" y="27"/>
                      <a:pt x="16" y="27"/>
                    </a:cubicBezTo>
                    <a:cubicBezTo>
                      <a:pt x="19" y="27"/>
                      <a:pt x="22" y="26"/>
                      <a:pt x="24" y="24"/>
                    </a:cubicBezTo>
                    <a:cubicBezTo>
                      <a:pt x="29" y="19"/>
                      <a:pt x="29" y="12"/>
                      <a:pt x="24" y="7"/>
                    </a:cubicBezTo>
                    <a:cubicBezTo>
                      <a:pt x="22" y="5"/>
                      <a:pt x="19" y="4"/>
                      <a:pt x="16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</p:grpSp>
        <p:grpSp>
          <p:nvGrpSpPr>
            <p:cNvPr id="10" name="Group 9"/>
            <p:cNvGrpSpPr/>
            <p:nvPr/>
          </p:nvGrpSpPr>
          <p:grpSpPr>
            <a:xfrm>
              <a:off x="11364912" y="0"/>
              <a:ext cx="674688" cy="6848476"/>
              <a:chOff x="11364912" y="0"/>
              <a:chExt cx="674688" cy="6848476"/>
            </a:xfrm>
            <a:gradFill flip="none" rotWithShape="1">
              <a:gsLst>
                <a:gs pos="0">
                  <a:schemeClr val="tx2">
                    <a:alpha val="80000"/>
                  </a:schemeClr>
                </a:gs>
                <a:gs pos="100000">
                  <a:schemeClr val="bg2">
                    <a:lumMod val="60000"/>
                    <a:lumOff val="40000"/>
                    <a:alpha val="6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11" name="Freeform 32"/>
              <p:cNvSpPr/>
              <p:nvPr/>
            </p:nvSpPr>
            <p:spPr bwMode="auto">
              <a:xfrm>
                <a:off x="11483975" y="0"/>
                <a:ext cx="417513" cy="512763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3">
                    <a:moveTo>
                      <a:pt x="12" y="323"/>
                    </a:moveTo>
                    <a:lnTo>
                      <a:pt x="0" y="314"/>
                    </a:lnTo>
                    <a:lnTo>
                      <a:pt x="203" y="108"/>
                    </a:lnTo>
                    <a:lnTo>
                      <a:pt x="248" y="0"/>
                    </a:lnTo>
                    <a:lnTo>
                      <a:pt x="263" y="6"/>
                    </a:lnTo>
                    <a:lnTo>
                      <a:pt x="218" y="117"/>
                    </a:lnTo>
                    <a:lnTo>
                      <a:pt x="218" y="117"/>
                    </a:lnTo>
                    <a:lnTo>
                      <a:pt x="12" y="32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2" name="Freeform 33"/>
              <p:cNvSpPr>
                <a:spLocks noEditPoints="1"/>
              </p:cNvSpPr>
              <p:nvPr/>
            </p:nvSpPr>
            <p:spPr bwMode="auto">
              <a:xfrm>
                <a:off x="11364912" y="474663"/>
                <a:ext cx="157163" cy="152400"/>
              </a:xfrm>
              <a:custGeom>
                <a:avLst/>
                <a:gdLst/>
                <a:ahLst/>
                <a:cxnLst/>
                <a:rect l="0" t="0" r="r" b="b"/>
                <a:pathLst>
                  <a:path w="33" h="32">
                    <a:moveTo>
                      <a:pt x="17" y="32"/>
                    </a:moveTo>
                    <a:cubicBezTo>
                      <a:pt x="13" y="32"/>
                      <a:pt x="9" y="30"/>
                      <a:pt x="6" y="27"/>
                    </a:cubicBezTo>
                    <a:cubicBezTo>
                      <a:pt x="0" y="21"/>
                      <a:pt x="0" y="11"/>
                      <a:pt x="6" y="5"/>
                    </a:cubicBezTo>
                    <a:cubicBezTo>
                      <a:pt x="9" y="2"/>
                      <a:pt x="13" y="0"/>
                      <a:pt x="17" y="0"/>
                    </a:cubicBezTo>
                    <a:cubicBezTo>
                      <a:pt x="21" y="0"/>
                      <a:pt x="25" y="2"/>
                      <a:pt x="28" y="5"/>
                    </a:cubicBezTo>
                    <a:cubicBezTo>
                      <a:pt x="31" y="8"/>
                      <a:pt x="33" y="12"/>
                      <a:pt x="33" y="16"/>
                    </a:cubicBezTo>
                    <a:cubicBezTo>
                      <a:pt x="33" y="20"/>
                      <a:pt x="31" y="24"/>
                      <a:pt x="28" y="27"/>
                    </a:cubicBezTo>
                    <a:cubicBezTo>
                      <a:pt x="25" y="30"/>
                      <a:pt x="21" y="32"/>
                      <a:pt x="17" y="32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6"/>
                      <a:pt x="9" y="8"/>
                    </a:cubicBezTo>
                    <a:cubicBezTo>
                      <a:pt x="4" y="12"/>
                      <a:pt x="4" y="20"/>
                      <a:pt x="9" y="24"/>
                    </a:cubicBezTo>
                    <a:cubicBezTo>
                      <a:pt x="11" y="27"/>
                      <a:pt x="14" y="28"/>
                      <a:pt x="17" y="28"/>
                    </a:cubicBezTo>
                    <a:cubicBezTo>
                      <a:pt x="20" y="28"/>
                      <a:pt x="23" y="27"/>
                      <a:pt x="26" y="24"/>
                    </a:cubicBezTo>
                    <a:cubicBezTo>
                      <a:pt x="30" y="20"/>
                      <a:pt x="30" y="12"/>
                      <a:pt x="26" y="8"/>
                    </a:cubicBezTo>
                    <a:cubicBezTo>
                      <a:pt x="23" y="6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3" name="Freeform 34"/>
              <p:cNvSpPr>
                <a:spLocks noEditPoints="1"/>
              </p:cNvSpPr>
              <p:nvPr/>
            </p:nvSpPr>
            <p:spPr bwMode="auto">
              <a:xfrm>
                <a:off x="11631612" y="1539875"/>
                <a:ext cx="188913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4" name="Freeform 35"/>
              <p:cNvSpPr/>
              <p:nvPr/>
            </p:nvSpPr>
            <p:spPr bwMode="auto">
              <a:xfrm>
                <a:off x="11531600" y="5694363"/>
                <a:ext cx="298450" cy="1154113"/>
              </a:xfrm>
              <a:custGeom>
                <a:avLst/>
                <a:gdLst/>
                <a:ahLst/>
                <a:cxnLst/>
                <a:rect l="0" t="0" r="r" b="b"/>
                <a:pathLst>
                  <a:path w="188" h="727">
                    <a:moveTo>
                      <a:pt x="15" y="727"/>
                    </a:moveTo>
                    <a:lnTo>
                      <a:pt x="0" y="727"/>
                    </a:lnTo>
                    <a:lnTo>
                      <a:pt x="0" y="407"/>
                    </a:lnTo>
                    <a:lnTo>
                      <a:pt x="0" y="407"/>
                    </a:lnTo>
                    <a:lnTo>
                      <a:pt x="176" y="0"/>
                    </a:lnTo>
                    <a:lnTo>
                      <a:pt x="188" y="6"/>
                    </a:lnTo>
                    <a:lnTo>
                      <a:pt x="15" y="410"/>
                    </a:lnTo>
                    <a:lnTo>
                      <a:pt x="15" y="72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5" name="Freeform 36"/>
              <p:cNvSpPr>
                <a:spLocks noEditPoints="1"/>
              </p:cNvSpPr>
              <p:nvPr/>
            </p:nvSpPr>
            <p:spPr bwMode="auto">
              <a:xfrm>
                <a:off x="11772900" y="5551488"/>
                <a:ext cx="157163" cy="155575"/>
              </a:xfrm>
              <a:custGeom>
                <a:avLst/>
                <a:gdLst/>
                <a:ahLst/>
                <a:cxnLst/>
                <a:rect l="0" t="0" r="r" b="b"/>
                <a:pathLst>
                  <a:path w="33" h="33">
                    <a:moveTo>
                      <a:pt x="17" y="33"/>
                    </a:moveTo>
                    <a:cubicBezTo>
                      <a:pt x="8" y="33"/>
                      <a:pt x="0" y="25"/>
                      <a:pt x="0" y="16"/>
                    </a:cubicBezTo>
                    <a:cubicBezTo>
                      <a:pt x="0" y="7"/>
                      <a:pt x="8" y="0"/>
                      <a:pt x="17" y="0"/>
                    </a:cubicBezTo>
                    <a:cubicBezTo>
                      <a:pt x="26" y="0"/>
                      <a:pt x="33" y="7"/>
                      <a:pt x="33" y="16"/>
                    </a:cubicBezTo>
                    <a:cubicBezTo>
                      <a:pt x="33" y="25"/>
                      <a:pt x="26" y="33"/>
                      <a:pt x="17" y="33"/>
                    </a:cubicBezTo>
                    <a:close/>
                    <a:moveTo>
                      <a:pt x="17" y="4"/>
                    </a:moveTo>
                    <a:cubicBezTo>
                      <a:pt x="10" y="4"/>
                      <a:pt x="4" y="9"/>
                      <a:pt x="4" y="16"/>
                    </a:cubicBezTo>
                    <a:cubicBezTo>
                      <a:pt x="4" y="23"/>
                      <a:pt x="10" y="29"/>
                      <a:pt x="17" y="29"/>
                    </a:cubicBezTo>
                    <a:cubicBezTo>
                      <a:pt x="23" y="29"/>
                      <a:pt x="29" y="23"/>
                      <a:pt x="29" y="16"/>
                    </a:cubicBezTo>
                    <a:cubicBezTo>
                      <a:pt x="29" y="9"/>
                      <a:pt x="23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6" name="Freeform 37"/>
              <p:cNvSpPr/>
              <p:nvPr/>
            </p:nvSpPr>
            <p:spPr bwMode="auto">
              <a:xfrm>
                <a:off x="11710987" y="4763"/>
                <a:ext cx="304800" cy="1544638"/>
              </a:xfrm>
              <a:custGeom>
                <a:avLst/>
                <a:gdLst/>
                <a:ahLst/>
                <a:cxnLst/>
                <a:rect l="0" t="0" r="r" b="b"/>
                <a:pathLst>
                  <a:path w="192" h="973">
                    <a:moveTo>
                      <a:pt x="15" y="973"/>
                    </a:moveTo>
                    <a:lnTo>
                      <a:pt x="0" y="973"/>
                    </a:lnTo>
                    <a:lnTo>
                      <a:pt x="0" y="790"/>
                    </a:lnTo>
                    <a:lnTo>
                      <a:pt x="174" y="614"/>
                    </a:lnTo>
                    <a:lnTo>
                      <a:pt x="174" y="0"/>
                    </a:lnTo>
                    <a:lnTo>
                      <a:pt x="192" y="0"/>
                    </a:lnTo>
                    <a:lnTo>
                      <a:pt x="192" y="620"/>
                    </a:lnTo>
                    <a:lnTo>
                      <a:pt x="15" y="796"/>
                    </a:lnTo>
                    <a:lnTo>
                      <a:pt x="15" y="97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7" name="Freeform 38"/>
              <p:cNvSpPr>
                <a:spLocks noEditPoints="1"/>
              </p:cNvSpPr>
              <p:nvPr/>
            </p:nvSpPr>
            <p:spPr bwMode="auto">
              <a:xfrm>
                <a:off x="11636375" y="4867275"/>
                <a:ext cx="188913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8" name="Freeform 39"/>
              <p:cNvSpPr/>
              <p:nvPr/>
            </p:nvSpPr>
            <p:spPr bwMode="auto">
              <a:xfrm>
                <a:off x="11441112" y="5046663"/>
                <a:ext cx="307975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194" h="1135">
                    <a:moveTo>
                      <a:pt x="18" y="1135"/>
                    </a:moveTo>
                    <a:lnTo>
                      <a:pt x="0" y="1135"/>
                    </a:lnTo>
                    <a:lnTo>
                      <a:pt x="0" y="354"/>
                    </a:lnTo>
                    <a:lnTo>
                      <a:pt x="176" y="177"/>
                    </a:lnTo>
                    <a:lnTo>
                      <a:pt x="176" y="0"/>
                    </a:lnTo>
                    <a:lnTo>
                      <a:pt x="194" y="0"/>
                    </a:lnTo>
                    <a:lnTo>
                      <a:pt x="194" y="183"/>
                    </a:lnTo>
                    <a:lnTo>
                      <a:pt x="18" y="360"/>
                    </a:lnTo>
                    <a:lnTo>
                      <a:pt x="18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9" name="Freeform 40"/>
              <p:cNvSpPr>
                <a:spLocks noEditPoints="1"/>
              </p:cNvSpPr>
              <p:nvPr/>
            </p:nvSpPr>
            <p:spPr bwMode="auto">
              <a:xfrm>
                <a:off x="11849100" y="64166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0" name="Rectangle 41"/>
              <p:cNvSpPr>
                <a:spLocks noChangeArrowheads="1"/>
              </p:cNvSpPr>
              <p:nvPr/>
            </p:nvSpPr>
            <p:spPr bwMode="auto">
              <a:xfrm>
                <a:off x="11939587" y="6596063"/>
                <a:ext cx="23813" cy="2524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</p:grp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1413" y="618518"/>
            <a:ext cx="9905998" cy="14785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2" y="2249487"/>
            <a:ext cx="9905999" cy="35417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456921" y="588327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205CAA-4E5A-4223-BD55-C5D2841AC9EF}" type="datetimeFigureOut">
              <a:rPr lang="en-US" smtClean="0"/>
              <a:t>4/14/2016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41411" y="5883275"/>
            <a:ext cx="623930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 cap="all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76321" y="5883274"/>
            <a:ext cx="77108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186580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4633" r:id="rId1"/>
    <p:sldLayoutId id="2147484634" r:id="rId2"/>
    <p:sldLayoutId id="2147484635" r:id="rId3"/>
    <p:sldLayoutId id="2147484636" r:id="rId4"/>
    <p:sldLayoutId id="2147484637" r:id="rId5"/>
    <p:sldLayoutId id="2147484638" r:id="rId6"/>
    <p:sldLayoutId id="2147484639" r:id="rId7"/>
    <p:sldLayoutId id="2147484640" r:id="rId8"/>
    <p:sldLayoutId id="2147484641" r:id="rId9"/>
    <p:sldLayoutId id="2147484642" r:id="rId10"/>
    <p:sldLayoutId id="2147484643" r:id="rId11"/>
    <p:sldLayoutId id="2147484644" r:id="rId12"/>
    <p:sldLayoutId id="2147484645" r:id="rId13"/>
    <p:sldLayoutId id="2147484646" r:id="rId14"/>
    <p:sldLayoutId id="2147484647" r:id="rId15"/>
    <p:sldLayoutId id="2147484648" r:id="rId16"/>
    <p:sldLayoutId id="2147484649" r:id="rId17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>
            <a:outerShdw blurRad="177800" dist="38100" dir="2700000" algn="tl">
              <a:srgbClr val="000000">
                <a:alpha val="24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SzPct val="125000"/>
        <a:buFont typeface="Arial" panose="020B0604020202020204" pitchFamily="34" charset="0"/>
        <a:buChar char="•"/>
        <a:defRPr sz="2400" kern="1200">
          <a:solidFill>
            <a:schemeClr val="tx1"/>
          </a:solidFill>
          <a:effectLst>
            <a:outerShdw blurRad="152400" dist="38100" dir="2700000" algn="tl">
              <a:srgbClr val="000000">
                <a:alpha val="36000"/>
              </a:srgbClr>
            </a:outerShdw>
          </a:effectLst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>
            <a:outerShdw blurRad="152400" dist="38100" dir="2700000" algn="tl">
              <a:srgbClr val="000000">
                <a:alpha val="36000"/>
              </a:srgbClr>
            </a:outerShdw>
          </a:effectLst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800" kern="1200">
          <a:solidFill>
            <a:schemeClr val="tx1"/>
          </a:solidFill>
          <a:effectLst>
            <a:outerShdw blurRad="152400" dist="38100" dir="2700000" algn="tl">
              <a:srgbClr val="000000">
                <a:alpha val="36000"/>
              </a:srgbClr>
            </a:outerShdw>
          </a:effectLst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>
            <a:outerShdw blurRad="152400" dist="38100" dir="2700000" algn="tl">
              <a:srgbClr val="000000">
                <a:alpha val="36000"/>
              </a:srgbClr>
            </a:outerShdw>
          </a:effectLst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>
            <a:outerShdw blurRad="152400" dist="38100" dir="2700000" algn="tl">
              <a:srgbClr val="000000">
                <a:alpha val="36000"/>
              </a:srgbClr>
            </a:outerShdw>
          </a:effectLst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5.xml"/><Relationship Id="rId6" Type="http://schemas.openxmlformats.org/officeDocument/2006/relationships/hyperlink" Target="http://polzavred.ru/poleznye-svojstva-morkovi.html" TargetMode="External"/><Relationship Id="rId5" Type="http://schemas.openxmlformats.org/officeDocument/2006/relationships/hyperlink" Target="http://polzavred.ru/poleznye-svojstva-svekly.html" TargetMode="External"/><Relationship Id="rId4" Type="http://schemas.openxmlformats.org/officeDocument/2006/relationships/image" Target="../media/image13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://polzavred.ru/polza-vitamina-c.html" TargetMode="External"/><Relationship Id="rId2" Type="http://schemas.openxmlformats.org/officeDocument/2006/relationships/hyperlink" Target="http://polzavred.ru/vitamin-polza-i-poleznye-svojstva-vitamina.html" TargetMode="Externa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14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hyperlink" Target="http://polzavred.ru/vitamin-polza-i-poleznye-svojstva-vitamina.html" TargetMode="External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hyperlink" Target="http://polzavred.ru/vitamin-a-polza-i-poleznye-svojstva-retinola.html" TargetMode="External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://www.ja-zdorov.ru/blog/kak-ochistit-organizm-ot-shlakov/" TargetMode="Externa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hyperlink" Target="http://www.ja-zdorov.ru/blog/tag/xolesterin/" TargetMode="Externa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hyperlink" Target="http://polzavred.ru/rastoropsha-poleznye-svojstva-obychnogo-sornyaka.html" TargetMode="External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hyperlink" Target="http://polzavred.ru/polza-vitamina-c.html" TargetMode="Externa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sz="2800" i="1" dirty="0" err="1">
                <a:solidFill>
                  <a:srgbClr val="FFFF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  <a:cs typeface="Arial" panose="020B0604020202020204" pitchFamily="34" charset="0"/>
              </a:rPr>
              <a:t>ТО,что</a:t>
            </a:r>
            <a:r>
              <a:rPr lang="ru-RU" sz="2800" i="1" dirty="0">
                <a:solidFill>
                  <a:srgbClr val="FFFF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  <a:cs typeface="Arial" panose="020B0604020202020204" pitchFamily="34" charset="0"/>
              </a:rPr>
              <a:t> вы хотели знать об овощах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155877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>
            <a:duotone>
              <a:schemeClr val="bg2">
                <a:shade val="88000"/>
                <a:hueMod val="106000"/>
                <a:satMod val="140000"/>
                <a:lumMod val="54000"/>
              </a:schemeClr>
              <a:schemeClr val="bg2">
                <a:tint val="98000"/>
                <a:hueMod val="82000"/>
                <a:satMod val="150000"/>
                <a:lumMod val="16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6000"/>
                    </a14:imgEffect>
                    <a14:imgEffect>
                      <a14:brightnessContrast bright="53000"/>
                    </a14:imgEffect>
                  </a14:imgLayer>
                </a14:imgProps>
              </a:ext>
            </a:extLst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 rot="20565233">
            <a:off x="6246767" y="6723944"/>
            <a:ext cx="1962990" cy="351875"/>
          </a:xfrm>
        </p:spPr>
        <p:txBody>
          <a:bodyPr>
            <a:normAutofit fontScale="92500" lnSpcReduction="20000"/>
          </a:bodyPr>
          <a:lstStyle/>
          <a:p>
            <a:endParaRPr lang="ru-RU" dirty="0"/>
          </a:p>
        </p:txBody>
      </p:sp>
      <p:pic>
        <p:nvPicPr>
          <p:cNvPr id="7170" name="Picture 2" descr="http://www.malinalife.ru/userfiles/picbig/img2011120108553885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087219">
            <a:off x="4039834" y="3732690"/>
            <a:ext cx="3231061" cy="2684473"/>
          </a:xfrm>
          <a:prstGeom prst="rect">
            <a:avLst/>
          </a:prstGeom>
          <a:noFill/>
          <a:effectLst>
            <a:softEdge rad="2794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48746" y="516642"/>
            <a:ext cx="5108712" cy="4781829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ru-RU" dirty="0">
                <a:solidFill>
                  <a:schemeClr val="bg1"/>
                </a:solidFill>
                <a:effectLst/>
              </a:rPr>
              <a:t>Топинамбур отличается от других овощей повышенным содержанием белка и большим количеством природного аналога инсулина – инулина, который легко усваивается организмом. Гидролиз этого вещества приводит к образованию фруктозы, безвредной для диабетиков. Поэтому включение в рацион клубней топинамбура благотворно воздействует на обмен веществ при сахарном диабете.</a:t>
            </a:r>
          </a:p>
          <a:p>
            <a:pPr marL="0" indent="0" fontAlgn="base">
              <a:buNone/>
            </a:pPr>
            <a:r>
              <a:rPr lang="ru-RU" dirty="0">
                <a:solidFill>
                  <a:schemeClr val="bg1"/>
                </a:solidFill>
                <a:effectLst/>
              </a:rPr>
              <a:t>Инулин полезен не только больным диабетом, он оказывает положительное действие на организм любого человека. Антитоксические функции инулина усиливаются содержащейся в топинамбуре клетчаткой. Топинамбур богат клетчаткой, пектином, органическими кислотами, незаменимыми аминокислотами и микроэлементами.</a:t>
            </a: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484491" y="516642"/>
            <a:ext cx="4797287" cy="5639560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r>
              <a:rPr lang="ru-RU" sz="6400" dirty="0">
                <a:solidFill>
                  <a:schemeClr val="bg1"/>
                </a:solidFill>
                <a:effectLst/>
              </a:rPr>
              <a:t>Особенно высоко в нем содержание кремния и калия. Соли калия, как известно, поддерживают сердечную мышцу. Благодаря большому количеству кремния, топинамбур укрепляет сердечно-сосудистую систему человека. Витаминов С, В1 и В2 в топинамбуре больше, чем </a:t>
            </a:r>
            <a:r>
              <a:rPr lang="ru-RU" sz="6400" u="sng" dirty="0">
                <a:solidFill>
                  <a:schemeClr val="bg1"/>
                </a:solidFill>
                <a:effectLst/>
                <a:hlinkClick r:id="rId5" tooltip="Полезные свойства свеклы"/>
              </a:rPr>
              <a:t>свекле</a:t>
            </a:r>
            <a:r>
              <a:rPr lang="ru-RU" sz="6400" dirty="0">
                <a:solidFill>
                  <a:schemeClr val="bg1"/>
                </a:solidFill>
                <a:effectLst/>
              </a:rPr>
              <a:t> и </a:t>
            </a:r>
            <a:r>
              <a:rPr lang="ru-RU" sz="6400" u="sng" dirty="0">
                <a:solidFill>
                  <a:schemeClr val="bg1"/>
                </a:solidFill>
                <a:effectLst/>
                <a:hlinkClick r:id="rId6" tooltip="Полезные свойства моркови"/>
              </a:rPr>
              <a:t>моркови</a:t>
            </a:r>
            <a:r>
              <a:rPr lang="ru-RU" sz="6400" dirty="0">
                <a:solidFill>
                  <a:schemeClr val="bg1"/>
                </a:solidFill>
                <a:effectLst/>
              </a:rPr>
              <a:t> в 3 раза. Биологически активные вещества в полной мере проявляют себя только в сыром продукте, есть топинамбур желательно вместе с кожурой, так как именно под ней сконцентрирован кремний. Включение в рацион топинамбура благотворно влияет на всю систему пищеварения, предотвращает развитие многих заболеваний. Топинамбур повышает устойчивость к бактериальным и вирусным инфекциям пищеварительных органов, а также к различным паразитам (лямблиям, </a:t>
            </a:r>
            <a:r>
              <a:rPr lang="ru-RU" sz="6400" dirty="0" err="1">
                <a:solidFill>
                  <a:schemeClr val="bg1"/>
                </a:solidFill>
                <a:effectLst/>
              </a:rPr>
              <a:t>описторхисам</a:t>
            </a:r>
            <a:r>
              <a:rPr lang="ru-RU" sz="6400" dirty="0">
                <a:solidFill>
                  <a:schemeClr val="bg1"/>
                </a:solidFill>
                <a:effectLst/>
              </a:rPr>
              <a:t>, токсоплазмам и т.д.). Он нормализует кишечную микрофлору, а значит, помогает избавиться от дисбактериоза.</a:t>
            </a:r>
          </a:p>
          <a:p>
            <a:endParaRPr lang="ru-RU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983364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41412" y="-599785"/>
            <a:ext cx="9905998" cy="1905000"/>
          </a:xfrm>
        </p:spPr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15"/>
          </p:nvPr>
        </p:nvSpPr>
        <p:spPr>
          <a:xfrm>
            <a:off x="313848" y="304800"/>
            <a:ext cx="4047627" cy="6553200"/>
          </a:xfrm>
        </p:spPr>
        <p:txBody>
          <a:bodyPr>
            <a:normAutofit fontScale="85000" lnSpcReduction="10000"/>
          </a:bodyPr>
          <a:lstStyle/>
          <a:p>
            <a:pPr fontAlgn="base"/>
            <a:r>
              <a:rPr lang="ru-RU" sz="1700" dirty="0">
                <a:effectLst/>
              </a:rPr>
              <a:t>Витаминный ряд брокколи достаточно широк, в ее состав входят витамины А, Е, С, К, </a:t>
            </a:r>
            <a:r>
              <a:rPr lang="ru-RU" sz="1700" u="sng" dirty="0">
                <a:effectLst/>
                <a:hlinkClick r:id="rId2" tooltip="Витамин B — польза и полезные свойства витамина B"/>
              </a:rPr>
              <a:t>витамины группы В</a:t>
            </a:r>
            <a:r>
              <a:rPr lang="ru-RU" sz="1700" dirty="0">
                <a:effectLst/>
              </a:rPr>
              <a:t>, а также </a:t>
            </a:r>
            <a:r>
              <a:rPr lang="ru-RU" sz="1700" dirty="0" err="1">
                <a:effectLst/>
              </a:rPr>
              <a:t>витаминоподобные</a:t>
            </a:r>
            <a:r>
              <a:rPr lang="ru-RU" sz="1700" dirty="0">
                <a:effectLst/>
              </a:rPr>
              <a:t> вещества – </a:t>
            </a:r>
            <a:r>
              <a:rPr lang="ru-RU" sz="1700" dirty="0" err="1">
                <a:effectLst/>
              </a:rPr>
              <a:t>метилметионин</a:t>
            </a:r>
            <a:r>
              <a:rPr lang="ru-RU" sz="1700" dirty="0">
                <a:effectLst/>
              </a:rPr>
              <a:t> (витамин U). Причем  уровень содержания витаминов довольно высок, в брокколи в 2, 5 раза больше </a:t>
            </a:r>
            <a:r>
              <a:rPr lang="ru-RU" sz="1700" u="sng" dirty="0">
                <a:effectLst/>
                <a:hlinkClick r:id="rId3" tooltip="Польза витамина С"/>
              </a:rPr>
              <a:t>витамина С</a:t>
            </a:r>
            <a:r>
              <a:rPr lang="ru-RU" sz="1700" dirty="0">
                <a:effectLst/>
              </a:rPr>
              <a:t>, чем в цитрусовых, по содержанию витамина U она уступает только спарже, количество бета-каротина, который в организме синтезируется в витамин А, наравне с тыквой и морковью.</a:t>
            </a:r>
          </a:p>
          <a:p>
            <a:pPr fontAlgn="base"/>
            <a:r>
              <a:rPr lang="ru-RU" sz="1700" dirty="0">
                <a:effectLst/>
              </a:rPr>
              <a:t>Брокколи содержит следующие минеральные вещества: медь, хром, селен, натрий, железо, бор, кальций, калий, магний, йод, фосфор, марганец, серу. Питательный состав этого вида капусты также полезен, она содержит белки, жиры и углеводы, является источником клетчатки.</a:t>
            </a:r>
          </a:p>
          <a:p>
            <a:pPr fontAlgn="base"/>
            <a:r>
              <a:rPr lang="ru-RU" sz="1700" dirty="0">
                <a:effectLst/>
              </a:rPr>
              <a:t>Белковая составляющая этой капусты содержит ценные  и незаменимые для организма аминокислоты, участвующие в основных процессах жизнедеятельности всего организма.</a:t>
            </a:r>
          </a:p>
          <a:p>
            <a:pPr fontAlgn="base"/>
            <a:r>
              <a:rPr lang="ru-RU" sz="1700" dirty="0">
                <a:effectLst/>
              </a:rPr>
              <a:t>Жировая часть представлена ненасыщенными жирными кислотами (омега 3), являющимися важнейшей составной частью клеточных мембран и мозговых структур.</a:t>
            </a:r>
          </a:p>
          <a:p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Текст 5"/>
          <p:cNvSpPr>
            <a:spLocks noGrp="1"/>
          </p:cNvSpPr>
          <p:nvPr>
            <p:ph type="body" sz="half" idx="16"/>
          </p:nvPr>
        </p:nvSpPr>
        <p:spPr>
          <a:xfrm>
            <a:off x="8224898" y="20145674"/>
            <a:ext cx="45719" cy="246616"/>
          </a:xfrm>
        </p:spPr>
        <p:txBody>
          <a:bodyPr>
            <a:normAutofit fontScale="70000" lnSpcReduction="20000"/>
          </a:bodyPr>
          <a:lstStyle/>
          <a:p>
            <a:endParaRPr lang="ru-RU" dirty="0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Текст 7"/>
          <p:cNvSpPr>
            <a:spLocks noGrp="1"/>
          </p:cNvSpPr>
          <p:nvPr>
            <p:ph type="body" sz="half" idx="17"/>
          </p:nvPr>
        </p:nvSpPr>
        <p:spPr>
          <a:xfrm>
            <a:off x="7432852" y="268941"/>
            <a:ext cx="4151734" cy="6589059"/>
          </a:xfrm>
        </p:spPr>
        <p:txBody>
          <a:bodyPr>
            <a:normAutofit fontScale="77500" lnSpcReduction="20000"/>
          </a:bodyPr>
          <a:lstStyle/>
          <a:p>
            <a:r>
              <a:rPr lang="ru-RU" sz="1700" dirty="0">
                <a:effectLst/>
              </a:rPr>
              <a:t>При употреблении соцветий капусты значительно повышается иммунитет, усиливается сопротивляемость организма к возбудителям различного рода болезней. Поскольку сила иммунитета напрямую зависит от лимфатической системы, а около двух третей лимфатических тканей находится в кишечнике, клетчатка, входящая в состав брокколи,  очищает кишечник от накоплений, токсинов, шлаков, укрепляя тем самым организм изнутри.</a:t>
            </a:r>
          </a:p>
          <a:p>
            <a:pPr fontAlgn="base"/>
            <a:r>
              <a:rPr lang="ru-RU" sz="1700" dirty="0">
                <a:effectLst/>
              </a:rPr>
              <a:t>Значительное заживляющее свойство витамина U делает брокколи незаменимым продуктом в меню лиц, страдающих язвенными поражениями желудочно-кишечного тракта. Этот витамин не синтезируется организмом и поступает извне, поэтому чрезвычайно важно употреблять продукты богатые этим веществом.</a:t>
            </a:r>
          </a:p>
          <a:p>
            <a:pPr fontAlgn="base"/>
            <a:r>
              <a:rPr lang="ru-RU" sz="1700" dirty="0">
                <a:effectLst/>
              </a:rPr>
              <a:t>Для успешной работы поджелудочной железы чрезвычайно необходимо хром, этот элемент, в изобилии содержащийся в брокколи, благотворно влияет на работу поджелудочной железы, стабилизирует выработку инсулина, регулирует уровень сахара в крови.</a:t>
            </a:r>
          </a:p>
          <a:p>
            <a:pPr fontAlgn="base"/>
            <a:r>
              <a:rPr lang="ru-RU" sz="1700" dirty="0">
                <a:effectLst/>
              </a:rPr>
              <a:t>Антиоксиданты, входящие в состав капусты омолаживают организм, выводят свободные радикалы, снижают количество холестерина низкой плотности. Это не только значительно улучшает состав крови, но и положительно влияет на работу кровеносной и сердечно-сосудистой системы, укрепляется сердечная мышца, нормализуется ток крови, артериальное давление.</a:t>
            </a:r>
          </a:p>
          <a:p>
            <a:endParaRPr lang="ru-RU" dirty="0"/>
          </a:p>
        </p:txBody>
      </p:sp>
      <p:pic>
        <p:nvPicPr>
          <p:cNvPr id="8196" name="Picture 4" descr="http://www.sportline62.com/wp-content/uploads/2015/06/brocoli-crowns-0001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8333" y="2513968"/>
            <a:ext cx="3354519" cy="28753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0179845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46705" y="1994593"/>
            <a:ext cx="1685441" cy="254892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56200" y="592666"/>
            <a:ext cx="5891209" cy="6005358"/>
          </a:xfrm>
        </p:spPr>
        <p:txBody>
          <a:bodyPr>
            <a:normAutofit fontScale="62500" lnSpcReduction="20000"/>
          </a:bodyPr>
          <a:lstStyle/>
          <a:p>
            <a:r>
              <a:rPr lang="ru-RU" i="1" dirty="0">
                <a:solidFill>
                  <a:srgbClr val="FF6600"/>
                </a:solidFill>
                <a:effectLst/>
              </a:rPr>
              <a:t>Цветной капусте </a:t>
            </a:r>
            <a:r>
              <a:rPr lang="ru-RU" dirty="0">
                <a:effectLst/>
              </a:rPr>
              <a:t>по праву можно отдать пальму первенства по содержанию важнейших витаминов и минеральных веществ не только среди овощей в целом, но и среди капусты других видов. Кудрявая капуста содержит огромное количество витамина С, </a:t>
            </a:r>
            <a:r>
              <a:rPr lang="ru-RU" u="sng" dirty="0">
                <a:effectLst/>
                <a:hlinkClick r:id="rId2" tooltip="Витамин B — польза и полезные свойства витамина B"/>
              </a:rPr>
              <a:t>группы В</a:t>
            </a:r>
            <a:r>
              <a:rPr lang="ru-RU" dirty="0">
                <a:effectLst/>
              </a:rPr>
              <a:t>, а также витамины </a:t>
            </a:r>
            <a:r>
              <a:rPr lang="ru-RU" u="sng" dirty="0">
                <a:solidFill>
                  <a:srgbClr val="FFCC66"/>
                </a:solidFill>
                <a:effectLst/>
              </a:rPr>
              <a:t>А, Е, D, К, Н, U</a:t>
            </a:r>
            <a:r>
              <a:rPr lang="ru-RU" dirty="0">
                <a:effectLst/>
              </a:rPr>
              <a:t>. В состав капусты входят углеводы, клетчатка, органические и полиненасыщенные кислоты, крахмал, сахара. Овощ содержит минеральные соли калия, кальция, хлора, фосфора, магния, серы, натрия, меди, марганца, железа, цинк, молибдена, кобальта.  Таким сложным и богатым химическим составом и объясняются полезные свойства цветной капусты. Это не просто полезный продукт питания, это поистине лекарственное средство, способное избавить от многих недугов и проблем со здоровьем.</a:t>
            </a:r>
          </a:p>
          <a:p>
            <a:pPr fontAlgn="base"/>
            <a:r>
              <a:rPr lang="ru-RU" dirty="0">
                <a:effectLst/>
              </a:rPr>
              <a:t>Клетчатка, входящая в состав цветной капусты более тонкая и нежная по структуре, она не раздражает слизистую пищеварительных органов, легко переваривается и не нагружает организм. Поэтому цветную капусту рекомендуют педиатры в качестве первого прикорма для малышей, а </a:t>
            </a:r>
            <a:r>
              <a:rPr lang="ru-RU" dirty="0" err="1">
                <a:effectLst/>
              </a:rPr>
              <a:t>гастрологи</a:t>
            </a:r>
            <a:r>
              <a:rPr lang="ru-RU" dirty="0">
                <a:effectLst/>
              </a:rPr>
              <a:t> рекомендуют больным язвенными болезнями, гастритами, при заболеваниях желчного пузыря и печени. Этот вид капусты замечательно стимулирует работу кишечника, способствует отхождению желчи, переваривается даже при минимальном количестве желудочного сока и его низкой кислотности. Высокое содержание витамина U способствует регенерации клеток оболочки желудка и 12-ти перстной кишки.</a:t>
            </a:r>
          </a:p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904127" y="3056310"/>
            <a:ext cx="3856037" cy="3909266"/>
          </a:xfrm>
        </p:spPr>
        <p:txBody>
          <a:bodyPr>
            <a:normAutofit fontScale="70000" lnSpcReduction="20000"/>
          </a:bodyPr>
          <a:lstStyle/>
          <a:p>
            <a:pPr fontAlgn="base"/>
            <a:r>
              <a:rPr lang="ru-RU" sz="1700" dirty="0">
                <a:solidFill>
                  <a:srgbClr val="FF6600"/>
                </a:solidFill>
                <a:effectLst/>
              </a:rPr>
              <a:t>Цветная капуста </a:t>
            </a:r>
            <a:r>
              <a:rPr lang="ru-RU" sz="1700" dirty="0">
                <a:effectLst/>
              </a:rPr>
              <a:t>обладает выраженным </a:t>
            </a:r>
            <a:r>
              <a:rPr lang="ru-RU" sz="1700" dirty="0" err="1">
                <a:effectLst/>
              </a:rPr>
              <a:t>противоканцерогенным</a:t>
            </a:r>
            <a:r>
              <a:rPr lang="ru-RU" sz="1700" dirty="0">
                <a:effectLst/>
              </a:rPr>
              <a:t> эффектом, тормозит образование раковых клеток, предотвращает деформацию здоровых клеток. Энзимы, содержащиеся в цветной капусте, способствуют омоложению и очищению организма от токсинов, шлаков, вредных веществ.</a:t>
            </a:r>
          </a:p>
          <a:p>
            <a:pPr fontAlgn="base"/>
            <a:r>
              <a:rPr lang="ru-RU" sz="1700" dirty="0">
                <a:effectLst/>
              </a:rPr>
              <a:t>Кудрявая капуста воздействует на организм комплексно, укрепляет сосуды и очищает кровь, укрепляет костную ткань, улучшает кроветворение, нормализует обмен веществ. Благодаря такому воздействию усиливается иммунитет, повышается устойчивость организма к различного рода возбудителям.</a:t>
            </a:r>
          </a:p>
          <a:p>
            <a:pPr fontAlgn="base"/>
            <a:r>
              <a:rPr lang="ru-RU" sz="1700" dirty="0">
                <a:effectLst/>
              </a:rPr>
              <a:t>Наружно цветную капусту применяют при ожогах и для заживления ран. Измельченный овощ смешивают с белком яйца и накладывают в виде повязки на поврежденную область.</a:t>
            </a:r>
          </a:p>
          <a:p>
            <a:endParaRPr lang="ru-RU" dirty="0"/>
          </a:p>
        </p:txBody>
      </p:sp>
      <p:pic>
        <p:nvPicPr>
          <p:cNvPr id="9218" name="Picture 2" descr="http://thealmondeater.com/wp-content/uploads/2013/10/NewImage29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226132">
            <a:off x="1428114" y="509003"/>
            <a:ext cx="2990126" cy="2392100"/>
          </a:xfrm>
          <a:prstGeom prst="rect">
            <a:avLst/>
          </a:prstGeom>
          <a:noFill/>
          <a:effectLst>
            <a:softEdge rad="1397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800145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176776" y="184136"/>
            <a:ext cx="3856037" cy="367552"/>
          </a:xfrm>
        </p:spPr>
        <p:txBody>
          <a:bodyPr>
            <a:noAutofit/>
          </a:bodyPr>
          <a:lstStyle/>
          <a:p>
            <a:r>
              <a:rPr lang="ru-RU" sz="2800" dirty="0">
                <a:solidFill>
                  <a:srgbClr val="FFFF99"/>
                </a:solidFill>
              </a:rPr>
              <a:t>Болгарский перец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254812" y="782333"/>
            <a:ext cx="5891209" cy="6120492"/>
          </a:xfrm>
        </p:spPr>
        <p:txBody>
          <a:bodyPr>
            <a:normAutofit fontScale="70000" lnSpcReduction="20000"/>
          </a:bodyPr>
          <a:lstStyle/>
          <a:p>
            <a:pPr marL="0" indent="0" fontAlgn="base">
              <a:buNone/>
            </a:pPr>
            <a:r>
              <a:rPr lang="ru-RU" dirty="0">
                <a:effectLst/>
              </a:rPr>
              <a:t>Состав болгарского перца – уникален, это настоящая «сокровищница» с нужными для здоровья компонентами: витаминами (А, С, Р, группы В: В1, В2, В3, В5, В6, В9), минеральными солями (калия, кальция, натрия, фосфора, магния, хлора, железа, фтора, цинка, йода). Также в перце содержится клетчатка, белки, углеводы, алкалоиды и др. При таком богатом составе, калорийность болгарского перца всего 28 калорий на 100 г свежего продукта, его можно смело употреблять всем, кто находится на диете, желает сбросить вес и сохранить стройность фигуры.</a:t>
            </a:r>
          </a:p>
          <a:p>
            <a:pPr marL="0" indent="0" fontAlgn="base">
              <a:buNone/>
            </a:pPr>
            <a:r>
              <a:rPr lang="ru-RU" dirty="0">
                <a:effectLst/>
              </a:rPr>
              <a:t>Регулярное употребление болгарского перца в пищу поможет нормализовать работу нервной системы, этот продукт рекомендован тем, кто страдает депрессией (особенно сезонной осенней хандрой), бессонницей, находится в состоянии стресса. Высокая эффективность полезных свойств перца проявляется при ухудшении памяти, при усталости и упадке сил. При всех вышеперечисленных симптомах нужно обязательно включить в свой рацион свежие овощные салаты с болгарским перцем.</a:t>
            </a:r>
          </a:p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988157" y="782333"/>
            <a:ext cx="3856037" cy="3541714"/>
          </a:xfrm>
        </p:spPr>
        <p:txBody>
          <a:bodyPr/>
          <a:lstStyle/>
          <a:p>
            <a:r>
              <a:rPr lang="ru-RU" dirty="0">
                <a:effectLst/>
              </a:rPr>
              <a:t>Антиоксиданты, входящие в состав перца очищают кровь от холестерина низкой плотности, омолаживают клетки, разжижают кровь. Нормализация консистенции крови снижает риск возникновения тромбов, нормализует кровяное давление. Также перец показан тем, у кого низкий гемоглобин, регулярное употребление этого овоща поможет победить анемию.</a:t>
            </a:r>
          </a:p>
          <a:p>
            <a:endParaRPr lang="ru-RU" dirty="0"/>
          </a:p>
        </p:txBody>
      </p:sp>
      <p:pic>
        <p:nvPicPr>
          <p:cNvPr id="11268" name="Picture 4" descr="http://1pogribam.ru/wp-content/uploads/2015/10/peret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6704" y="4061012"/>
            <a:ext cx="3604589" cy="2684929"/>
          </a:xfrm>
          <a:prstGeom prst="rect">
            <a:avLst/>
          </a:prstGeom>
          <a:noFill/>
          <a:scene3d>
            <a:camera prst="perspectiveLeft"/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890752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97223" y="35859"/>
            <a:ext cx="5320551" cy="6450431"/>
          </a:xfrm>
        </p:spPr>
        <p:txBody>
          <a:bodyPr>
            <a:noAutofit/>
          </a:bodyPr>
          <a:lstStyle/>
          <a:p>
            <a:pPr fontAlgn="base"/>
            <a:r>
              <a:rPr lang="ru-RU" sz="1700" dirty="0">
                <a:effectLst/>
              </a:rPr>
              <a:t>Существует около двухсот видов фасоли, они различаются цветом зерен, их </a:t>
            </a:r>
            <a:r>
              <a:rPr lang="ru-RU" sz="1700" dirty="0" err="1">
                <a:effectLst/>
              </a:rPr>
              <a:t>размероми</a:t>
            </a:r>
            <a:r>
              <a:rPr lang="ru-RU" sz="1700" dirty="0">
                <a:effectLst/>
              </a:rPr>
              <a:t> вкусом. Наиболее популярны стручковая (или спаржевая) и зерновая фасоль. </a:t>
            </a:r>
          </a:p>
          <a:p>
            <a:pPr fontAlgn="base"/>
            <a:r>
              <a:rPr lang="ru-RU" sz="1700" dirty="0">
                <a:effectLst/>
              </a:rPr>
              <a:t> В фасоли содержится много белка (около 22% сухих веществ), который по пищевой ценности приравнивается к белку мяса. Зерно фасоли богато незаменимыми аминокислотами, благодаря чему блюда из нее хорошо усваиваются. Также в ее состав входит около 2 </a:t>
            </a:r>
            <a:r>
              <a:rPr lang="ru-RU" sz="1700" dirty="0" err="1">
                <a:effectLst/>
              </a:rPr>
              <a:t>гр</a:t>
            </a:r>
            <a:r>
              <a:rPr lang="ru-RU" sz="1700" dirty="0">
                <a:effectLst/>
              </a:rPr>
              <a:t> жира и 54 </a:t>
            </a:r>
            <a:r>
              <a:rPr lang="ru-RU" sz="1700" dirty="0" err="1">
                <a:effectLst/>
              </a:rPr>
              <a:t>гр</a:t>
            </a:r>
            <a:r>
              <a:rPr lang="ru-RU" sz="1700" dirty="0">
                <a:effectLst/>
              </a:rPr>
              <a:t> углеводов на 100 </a:t>
            </a:r>
            <a:r>
              <a:rPr lang="ru-RU" sz="1700" dirty="0" err="1">
                <a:effectLst/>
              </a:rPr>
              <a:t>гр</a:t>
            </a:r>
            <a:r>
              <a:rPr lang="ru-RU" sz="1700" dirty="0">
                <a:effectLst/>
              </a:rPr>
              <a:t> зерен.  В зависимости от вида фасоли, ее зерна имеют высокое содержание  минеральных веществ: кальция, магния, фосфора, калия и микроэлементов — цинка, серы, меди и других. Благодаря высокому содержанию железа фасоль полезна при анемии. Кроме того, в фасоли много витаминов группы В, а также А, С и РР. Но особенно полезна фасоль потому, что содержит большое количество витамина Е, который является антиоксидантом и предупреждает возникновение заболеваний сердца и сосудов. </a:t>
            </a:r>
            <a:endParaRPr lang="ru-RU" sz="1700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19802" y="206188"/>
            <a:ext cx="4686949" cy="4930588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ru-RU" dirty="0">
                <a:effectLst/>
              </a:rPr>
              <a:t> Содержание этого витамина в фасоли  вместе с </a:t>
            </a:r>
            <a:r>
              <a:rPr lang="ru-RU" u="sng" dirty="0">
                <a:effectLst/>
                <a:hlinkClick r:id="rId2"/>
              </a:rPr>
              <a:t>витаминами А</a:t>
            </a:r>
            <a:r>
              <a:rPr lang="ru-RU" dirty="0">
                <a:effectLst/>
              </a:rPr>
              <a:t> и С способствует улучшению зрения. Давно известна польза фасоли при болезнях почек, поскольку употребление блюд из нее имеет мочегонное свойство. Также полезны эти бобы при переутомлении, поскольку показано, что при нервном истощении и стрессах отвар из фасоли способствует восстановлению организма. Полезна фасоль при различных заболеваниях сердца, печени и желудочно-кишечных заболеваниях.  Антибактериальные свойства этого растения позволяют использовать ее при различных заболеваниях ротовой полости, кроме этого отмечено, что употребление фасолевых блюд снижает риск образования налета на зубах и зубного камня. Также еще в древности установлена польза употребления фасоли при заболеваниях груди  и легких.</a:t>
            </a:r>
          </a:p>
          <a:p>
            <a:endParaRPr lang="ru-RU" dirty="0"/>
          </a:p>
        </p:txBody>
      </p:sp>
      <p:pic>
        <p:nvPicPr>
          <p:cNvPr id="12292" name="Picture 4" descr="http://siladiet.ru/wp-content/uploads/2015/07/mnogo-fasoli-360x24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4411" y="4213412"/>
            <a:ext cx="4412223" cy="2443207"/>
          </a:xfrm>
          <a:prstGeom prst="rect">
            <a:avLst/>
          </a:prstGeom>
          <a:noFill/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3114958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flipV="1">
            <a:off x="1141413" y="394447"/>
            <a:ext cx="5304211" cy="224071"/>
          </a:xfrm>
        </p:spPr>
        <p:txBody>
          <a:bodyPr>
            <a:normAutofit fontScale="90000"/>
          </a:bodyPr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21223" y="506482"/>
            <a:ext cx="8339619" cy="275216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i="1" dirty="0">
                <a:solidFill>
                  <a:schemeClr val="accent2">
                    <a:lumMod val="75000"/>
                  </a:schemeClr>
                </a:solidFill>
                <a:effectLst/>
              </a:rPr>
              <a:t>Овощи – </a:t>
            </a:r>
            <a:r>
              <a:rPr lang="ru-RU" i="1" dirty="0">
                <a:effectLst/>
              </a:rPr>
              <a:t>неотъемлемая часть здорового усвоения белков, жиров и углеводов. Употребление их в пищу оказывает пользу организму, не забывайте об этом. Чтобы дольше жить, ешьте больше овощей.</a:t>
            </a:r>
          </a:p>
          <a:p>
            <a:endParaRPr lang="ru-RU" dirty="0"/>
          </a:p>
        </p:txBody>
      </p:sp>
      <p:pic>
        <p:nvPicPr>
          <p:cNvPr id="13316" name="Picture 4" descr="http://weightloss24h.com/wp-content/uploads/2015/09/how-to-lose-weight-fast-with-3-simple-step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2259" y="2644587"/>
            <a:ext cx="7413811" cy="3971365"/>
          </a:xfrm>
          <a:prstGeom prst="rect">
            <a:avLst/>
          </a:prstGeom>
          <a:noFill/>
          <a:effectLst>
            <a:softEdge rad="1651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96204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33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876424" y="1471986"/>
            <a:ext cx="8791575" cy="2387600"/>
          </a:xfrm>
        </p:spPr>
        <p:txBody>
          <a:bodyPr>
            <a:prstTxWarp prst="textCurveDown">
              <a:avLst/>
            </a:prstTxWarp>
          </a:bodyPr>
          <a:lstStyle/>
          <a:p>
            <a:r>
              <a:rPr lang="ru-RU" cap="none" dirty="0">
                <a:ln w="0"/>
                <a:solidFill>
                  <a:schemeClr val="bg2">
                    <a:lumMod val="75000"/>
                  </a:schemeClr>
                </a:solidFill>
                <a:effectLst>
                  <a:reflection blurRad="6350" stA="53000" endA="300" endPos="35500" dir="5400000" sy="-90000" algn="bl" rotWithShape="0"/>
                </a:effectLst>
              </a:rPr>
              <a:t>СПАСИБО ЗА ВНИМАНИЕ !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530324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Объект 6"/>
          <p:cNvSpPr>
            <a:spLocks noGrp="1"/>
          </p:cNvSpPr>
          <p:nvPr>
            <p:ph sz="half" idx="1"/>
          </p:nvPr>
        </p:nvSpPr>
        <p:spPr>
          <a:xfrm>
            <a:off x="610169" y="489616"/>
            <a:ext cx="5297752" cy="4621388"/>
          </a:xfrm>
          <a:noFill/>
          <a:ln>
            <a:solidFill>
              <a:schemeClr val="accent3">
                <a:lumMod val="40000"/>
                <a:lumOff val="60000"/>
              </a:schemeClr>
            </a:solidFill>
          </a:ln>
          <a:effectLst/>
        </p:spPr>
        <p:txBody>
          <a:bodyPr>
            <a:normAutofit fontScale="47500" lnSpcReduction="20000"/>
          </a:bodyPr>
          <a:lstStyle/>
          <a:p>
            <a:r>
              <a:rPr lang="ru-RU" sz="3300" dirty="0">
                <a:solidFill>
                  <a:srgbClr val="FFFF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Наверное, нет таких людей, которые бы не любили овощи. Конечно, каждый предпочитает овощи, к которым он привык с детства, некоторым они понравились в более позднем возрасте, но любят их все. Овощи – основа рационального питания человека, это самый доступный источник витаминов и минералов. Ученые, изучающие вопросы долголетия, выяснили, что в основном рационе питания людей, переступивших порог 90-летия, всегда были овощи в сыром виде. Они помогают человеку восстановить силы, выводят холестерин из организма, предотвращают такую болезнь, как атеросклероз. Полезные свойства овощей способствуют быстрому усвоению продуктов питания, обмен веществ ускоряется на 15 – 20%.</a:t>
            </a:r>
          </a:p>
          <a:p>
            <a:endParaRPr lang="ru-RU" dirty="0"/>
          </a:p>
        </p:txBody>
      </p:sp>
      <p:sp>
        <p:nvSpPr>
          <p:cNvPr id="8" name="Объект 7"/>
          <p:cNvSpPr>
            <a:spLocks noGrp="1"/>
          </p:cNvSpPr>
          <p:nvPr>
            <p:ph sz="half" idx="2"/>
          </p:nvPr>
        </p:nvSpPr>
        <p:spPr>
          <a:xfrm>
            <a:off x="5808531" y="1272209"/>
            <a:ext cx="4736886" cy="5446643"/>
          </a:xfrm>
          <a:ln>
            <a:solidFill>
              <a:schemeClr val="accent3">
                <a:lumMod val="40000"/>
                <a:lumOff val="60000"/>
              </a:schemeClr>
            </a:solidFill>
          </a:ln>
        </p:spPr>
        <p:txBody>
          <a:bodyPr>
            <a:normAutofit fontScale="47500" lnSpcReduction="20000"/>
          </a:bodyPr>
          <a:lstStyle/>
          <a:p>
            <a:r>
              <a:rPr lang="ru-RU" sz="3800" dirty="0"/>
              <a:t>Овощи значительно улучшают аппетит, </a:t>
            </a:r>
            <a:r>
              <a:rPr lang="ru-RU" sz="3800" u="sng" dirty="0">
                <a:hlinkClick r:id="rId2"/>
              </a:rPr>
              <a:t>выводят токсины и шлаки</a:t>
            </a:r>
            <a:r>
              <a:rPr lang="ru-RU" sz="3800" dirty="0"/>
              <a:t> из организма, являются основными поставщиками разнообразных полезных ферментов и органических кислот. При регулярном приеме в пищу овощей, процессы желчеобразования и работоспособность печени значительно усиливаются, что благотворно влияет на микрофлору кишечника. Особенно необходимо учесть пользу овощей для людей пожилого возраста, так как часто их сердечно-сосудистая, кровеносная и эндокринная системы подвержены различным нарушениям. Посмотрим на характеристики некоторых овощей, которые знают и любят многие люди.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490251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 flipV="1">
            <a:off x="1066800" y="537328"/>
            <a:ext cx="10058400" cy="105266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1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6377" y="552669"/>
            <a:ext cx="5456991" cy="31700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400" b="0" i="0" u="none" strike="noStrike" cap="none" normalizeH="0" baseline="0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Капуста</a:t>
            </a:r>
            <a:r>
              <a:rPr kumimoji="0" lang="ru-RU" altLang="ru-RU" sz="2400" b="0" i="0" u="none" strike="noStrike" cap="none" normalizeH="0" baseline="0" dirty="0">
                <a:ln>
                  <a:noFill/>
                </a:ln>
                <a:solidFill>
                  <a:schemeClr val="accent3">
                    <a:lumMod val="60000"/>
                    <a:lumOff val="40000"/>
                  </a:schemeClr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– мощный источник антиоксидантов, защищает зрение и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600" b="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благотворно влияет на работу сердца. Разрушает токсины и канцерогены,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600" b="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выводит холестерин из организма человека.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600" b="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Люди, страдающие гастритами с пониженной кислотностью, знают,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600" b="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как им помогает капустный сок при обострении болезни.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600" b="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Он прекрасно лечит язву двенадцатиперстной кишки.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600" b="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Капуста хороша во всех видах: свежая, вареная, жареная, квашеная.</a:t>
            </a:r>
            <a:endParaRPr kumimoji="0" lang="ru-RU" altLang="ru-RU" sz="1600" b="0" i="0" u="none" strike="noStrike" cap="none" normalizeH="0" baseline="0" dirty="0">
              <a:ln>
                <a:noFill/>
              </a:ln>
              <a:effectLst/>
              <a:latin typeface="Arial" panose="020B0604020202020204" pitchFamily="34" charset="0"/>
            </a:endParaRPr>
          </a:p>
        </p:txBody>
      </p:sp>
      <p:pic>
        <p:nvPicPr>
          <p:cNvPr id="1029" name="Picture 5" descr="http://myvdome.ru/wp-content/uploads/2015/06/f1e02e86ec29a7c479f96bfac886dc42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374913" y="3994862"/>
            <a:ext cx="3604591" cy="2584842"/>
          </a:xfrm>
          <a:prstGeom prst="rect">
            <a:avLst/>
          </a:prstGeom>
          <a:noFill/>
          <a:effectLst>
            <a:outerShdw blurRad="50800" dist="38100" dir="16200000" rotWithShape="0">
              <a:prstClr val="black">
                <a:alpha val="40000"/>
              </a:prstClr>
            </a:outerShdw>
          </a:effectLst>
          <a:scene3d>
            <a:camera prst="perspectiveRight"/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Текст 15"/>
          <p:cNvSpPr>
            <a:spLocks noGrp="1"/>
          </p:cNvSpPr>
          <p:nvPr>
            <p:ph type="body" sz="quarter" idx="3"/>
          </p:nvPr>
        </p:nvSpPr>
        <p:spPr>
          <a:xfrm>
            <a:off x="6373368" y="387626"/>
            <a:ext cx="4660311" cy="3110948"/>
          </a:xfrm>
        </p:spPr>
        <p:txBody>
          <a:bodyPr>
            <a:normAutofit/>
          </a:bodyPr>
          <a:lstStyle/>
          <a:p>
            <a:r>
              <a:rPr lang="ru-RU" sz="1600" dirty="0">
                <a:solidFill>
                  <a:srgbClr val="FF6600"/>
                </a:solidFill>
                <a:effectLst/>
              </a:rPr>
              <a:t>Второй хлеб русского народа – это картофель</a:t>
            </a:r>
            <a:r>
              <a:rPr lang="ru-RU" sz="1600" dirty="0">
                <a:effectLst/>
              </a:rPr>
              <a:t>. Полезные свойства овощей воплотились в нем в полном объеме. Картофель понижает артериальное давление. Калий, которым изобилует картофель, укрепляет артерии. Картофельный сок – замечательный помощник в борьбе с гастритами, оказывает мочегонное и послабляющее действие. Этот любимый овощ содержит 2% белка с высокой биологической ценностью.</a:t>
            </a:r>
          </a:p>
        </p:txBody>
      </p:sp>
      <p:pic>
        <p:nvPicPr>
          <p:cNvPr id="1031" name="Picture 7" descr="http://asn-russia.ru/newssites/uploads/2014/06/dv142.jp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69765" y="3763867"/>
            <a:ext cx="4025350" cy="2676690"/>
          </a:xfrm>
          <a:prstGeom prst="rect">
            <a:avLst/>
          </a:prstGeom>
          <a:noFill/>
          <a:scene3d>
            <a:camera prst="perspectiveLeft"/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198322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9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5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1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10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1" name="Текст 20"/>
          <p:cNvSpPr>
            <a:spLocks noGrp="1"/>
          </p:cNvSpPr>
          <p:nvPr>
            <p:ph type="body" idx="1"/>
          </p:nvPr>
        </p:nvSpPr>
        <p:spPr>
          <a:xfrm>
            <a:off x="2751559" y="6679948"/>
            <a:ext cx="1139812" cy="299528"/>
          </a:xfrm>
        </p:spPr>
        <p:txBody>
          <a:bodyPr>
            <a:normAutofit fontScale="77500" lnSpcReduction="20000"/>
          </a:bodyPr>
          <a:lstStyle/>
          <a:p>
            <a:endParaRPr lang="ru-RU" dirty="0">
              <a:latin typeface="Calibri" panose="020F0502020204030204" pitchFamily="34" charset="0"/>
            </a:endParaRPr>
          </a:p>
        </p:txBody>
      </p:sp>
      <p:sp>
        <p:nvSpPr>
          <p:cNvPr id="22" name="Объект 21"/>
          <p:cNvSpPr>
            <a:spLocks noGrp="1"/>
          </p:cNvSpPr>
          <p:nvPr>
            <p:ph sz="half" idx="2"/>
          </p:nvPr>
        </p:nvSpPr>
        <p:spPr>
          <a:xfrm>
            <a:off x="681014" y="438353"/>
            <a:ext cx="4878391" cy="4103829"/>
          </a:xfrm>
        </p:spPr>
        <p:txBody>
          <a:bodyPr>
            <a:normAutofit fontScale="77500" lnSpcReduction="20000"/>
          </a:bodyPr>
          <a:lstStyle/>
          <a:p>
            <a:r>
              <a:rPr lang="ru-RU" dirty="0">
                <a:effectLst/>
              </a:rPr>
              <a:t>Пользу </a:t>
            </a:r>
            <a:r>
              <a:rPr lang="ru-RU" dirty="0">
                <a:solidFill>
                  <a:srgbClr val="FF6600"/>
                </a:solidFill>
                <a:effectLst/>
              </a:rPr>
              <a:t>моркови</a:t>
            </a:r>
            <a:r>
              <a:rPr lang="ru-RU" dirty="0">
                <a:effectLst/>
              </a:rPr>
              <a:t> все знают с детства, она богата калием, многими микроэлементами и пищевыми волокнами. Чем более оранжевого цвета морковь, тем больше в ней </a:t>
            </a:r>
            <a:r>
              <a:rPr lang="ru-RU" dirty="0" err="1">
                <a:effectLst/>
              </a:rPr>
              <a:t>каротиноидов</a:t>
            </a:r>
            <a:r>
              <a:rPr lang="ru-RU" dirty="0">
                <a:effectLst/>
              </a:rPr>
              <a:t>. Чтобы блюда из моркови хорошо усваивались организмом человека, употреблять ее следует с жирами, но не стоит злоупотреблять морковью, иначе вам грозит </a:t>
            </a:r>
            <a:r>
              <a:rPr lang="ru-RU" dirty="0" err="1">
                <a:effectLst/>
              </a:rPr>
              <a:t>гиперкаротинемия</a:t>
            </a:r>
            <a:r>
              <a:rPr lang="ru-RU" dirty="0">
                <a:effectLst/>
              </a:rPr>
              <a:t> и желтая пигментация кожи. Морковь очень полезна для людей с ослабленным зрением.</a:t>
            </a:r>
          </a:p>
          <a:p>
            <a:endParaRPr lang="ru-RU" dirty="0"/>
          </a:p>
        </p:txBody>
      </p:sp>
      <p:sp>
        <p:nvSpPr>
          <p:cNvPr id="23" name="Текст 22"/>
          <p:cNvSpPr>
            <a:spLocks noGrp="1"/>
          </p:cNvSpPr>
          <p:nvPr>
            <p:ph type="body" sz="quarter" idx="3"/>
          </p:nvPr>
        </p:nvSpPr>
        <p:spPr>
          <a:xfrm>
            <a:off x="6094411" y="4542181"/>
            <a:ext cx="4646602" cy="1779105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24" name="Объект 23"/>
          <p:cNvSpPr>
            <a:spLocks noGrp="1"/>
          </p:cNvSpPr>
          <p:nvPr>
            <p:ph sz="quarter" idx="4"/>
          </p:nvPr>
        </p:nvSpPr>
        <p:spPr>
          <a:xfrm>
            <a:off x="5865803" y="556590"/>
            <a:ext cx="4875210" cy="3867353"/>
          </a:xfrm>
        </p:spPr>
        <p:txBody>
          <a:bodyPr>
            <a:normAutofit fontScale="32500" lnSpcReduction="20000"/>
          </a:bodyPr>
          <a:lstStyle/>
          <a:p>
            <a:r>
              <a:rPr lang="ru-RU" sz="4900" dirty="0">
                <a:effectLst/>
                <a:latin typeface="Calibri" panose="020F0502020204030204" pitchFamily="34" charset="0"/>
              </a:rPr>
              <a:t>Еще один исключительно полезный овощ – это свекла. Она содержит в себе полезные свойства овощей всех вместе взятых. Употребление свеклы – профилактика рака легких и кожи. Свекла очень богата фолиевой кислотой, выводит </a:t>
            </a:r>
            <a:r>
              <a:rPr lang="ru-RU" sz="4900" u="sng" dirty="0">
                <a:effectLst/>
                <a:latin typeface="Calibri" panose="020F0502020204030204" pitchFamily="34" charset="0"/>
                <a:hlinkClick r:id="rId2"/>
              </a:rPr>
              <a:t>холестерин</a:t>
            </a:r>
            <a:r>
              <a:rPr lang="ru-RU" sz="4900" dirty="0">
                <a:effectLst/>
                <a:latin typeface="Calibri" panose="020F0502020204030204" pitchFamily="34" charset="0"/>
              </a:rPr>
              <a:t>, содержит много витаминов, магний, калий, кальций, медь. Прекрасно свекла влияет на функции половых желез, обмена веществ в организме. Хорошо ее употреблять в пищу людям, больным сахарным диабетом и пить по 50 граммов свекольного сока 3 – 4 раза в день. А при гипертонической болезни к соку свеклы добавьте еще мед. Ежедневная норма употребления свекольного сока: 1,5 стакана два раза в день.</a:t>
            </a:r>
          </a:p>
          <a:p>
            <a:endParaRPr lang="ru-RU" sz="2900" dirty="0"/>
          </a:p>
        </p:txBody>
      </p:sp>
      <p:pic>
        <p:nvPicPr>
          <p:cNvPr id="2050" name="Picture 2" descr="http://www.diabetesnews.com/wp-content/uploads/2014/06/carrot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64038">
            <a:off x="1098095" y="4358528"/>
            <a:ext cx="3306927" cy="2168363"/>
          </a:xfrm>
          <a:prstGeom prst="rect">
            <a:avLst/>
          </a:prstGeom>
          <a:noFill/>
          <a:scene3d>
            <a:camera prst="perspectiveAbove"/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://svoimi-rykami.ru/wp-content/uploads/2016/03/ii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340780">
            <a:off x="6421942" y="4482054"/>
            <a:ext cx="3991539" cy="2228766"/>
          </a:xfrm>
          <a:prstGeom prst="rect">
            <a:avLst/>
          </a:prstGeom>
          <a:noFill/>
          <a:scene3d>
            <a:camera prst="perspectiveAbove"/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134922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://melbournefruitandveg.com.au/communities/8/004/012/131/388/images/459908789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820431">
            <a:off x="8048485" y="2307030"/>
            <a:ext cx="3516150" cy="3516150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8418" y="924339"/>
            <a:ext cx="7853431" cy="4774561"/>
          </a:xfrm>
        </p:spPr>
        <p:txBody>
          <a:bodyPr>
            <a:normAutofit lnSpcReduction="10000"/>
          </a:bodyPr>
          <a:lstStyle/>
          <a:p>
            <a:r>
              <a:rPr lang="ru-RU" dirty="0">
                <a:effectLst/>
              </a:rPr>
              <a:t>Население южной части России просто обожает </a:t>
            </a:r>
            <a:r>
              <a:rPr lang="ru-RU" dirty="0">
                <a:solidFill>
                  <a:srgbClr val="FF6600"/>
                </a:solidFill>
                <a:effectLst/>
              </a:rPr>
              <a:t>баклажаны</a:t>
            </a:r>
            <a:r>
              <a:rPr lang="ru-RU" dirty="0">
                <a:effectLst/>
              </a:rPr>
              <a:t>, в которых ярко выражены полезные свойства овощей. Баклажаны широко используют при лечебном питании, при атеросклерозе, болезнях почек, печени, запорах, заболеваниях желудочно-кишечного тракта. Баклажан на Востоке зовется овощем долголетия, он чрезвычайно полезен людям пожилого возраста. Клетчатка баклажана очень нежной консистенции, замечательно стимулирует деятельность кишечника и ликвидирует гнилостные процессы в организме человека.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788263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://www.doskaurala.ru/orimg/47554-cherry_tom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213926">
            <a:off x="876585" y="1727294"/>
            <a:ext cx="4803348" cy="3897750"/>
          </a:xfrm>
          <a:prstGeom prst="rect">
            <a:avLst/>
          </a:prstGeom>
          <a:noFill/>
          <a:effectLst>
            <a:glow rad="101600">
              <a:schemeClr val="accent6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01759" y="285555"/>
            <a:ext cx="9905998" cy="1478570"/>
          </a:xfrm>
        </p:spPr>
        <p:txBody>
          <a:bodyPr>
            <a:normAutofit/>
          </a:bodyPr>
          <a:lstStyle/>
          <a:p>
            <a:r>
              <a:rPr lang="ru-RU" sz="1800" dirty="0">
                <a:effectLst/>
              </a:rPr>
              <a:t>Рассмотрим другие ,не менее полезные овощи.</a:t>
            </a:r>
            <a:br>
              <a:rPr lang="ru-RU" sz="1800" dirty="0">
                <a:effectLst/>
              </a:rPr>
            </a:br>
            <a:endParaRPr lang="ru-RU" sz="1800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754758" y="1162878"/>
            <a:ext cx="5382106" cy="5188226"/>
          </a:xfrm>
        </p:spPr>
        <p:txBody>
          <a:bodyPr>
            <a:normAutofit lnSpcReduction="10000"/>
          </a:bodyPr>
          <a:lstStyle/>
          <a:p>
            <a:r>
              <a:rPr lang="ru-RU" i="1" dirty="0">
                <a:solidFill>
                  <a:schemeClr val="accent5">
                    <a:lumMod val="50000"/>
                  </a:schemeClr>
                </a:solidFill>
                <a:effectLst/>
              </a:rPr>
              <a:t>Томаты.</a:t>
            </a:r>
            <a:r>
              <a:rPr lang="ru-RU" dirty="0">
                <a:effectLst/>
              </a:rPr>
              <a:t> Только в одном стакане свежего томатного сока содержится 0,5 суточной дозы каротина, витамина С и прочих полезных для здоровья веществ !По наличию легкоусвояемых минеральных солей железа и фолиевой кислоты, без которых невозможен нормальный уровень гемоглобина и сам процесс кроветворения, томаты в разы превосходят куриное мясо, молоко и рыбные продукты.</a:t>
            </a:r>
          </a:p>
          <a:p>
            <a:endParaRPr lang="ru-RU" dirty="0">
              <a:solidFill>
                <a:srgbClr val="FF66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47190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solidFill>
                  <a:srgbClr val="D67000"/>
                </a:solidFill>
                <a:effectLst/>
              </a:rPr>
              <a:t>       </a:t>
            </a:r>
            <a:r>
              <a:rPr lang="ru-RU" sz="4000" dirty="0">
                <a:solidFill>
                  <a:srgbClr val="D67000"/>
                </a:solidFill>
                <a:effectLst/>
              </a:rPr>
              <a:t>Бобовые</a:t>
            </a:r>
            <a:br>
              <a:rPr lang="ru-RU" dirty="0">
                <a:effectLst/>
              </a:rPr>
            </a:b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sz="2400" dirty="0">
                <a:effectLst/>
              </a:rPr>
              <a:t>Фасоль, горох, чечевица, нут, бобы способны снизить уровень холестерина, очистить кишечник и нормализовать уровень сахара в крови. Также бобовые помогают защитить организм от онкологических заболеваний.</a:t>
            </a:r>
          </a:p>
          <a:p>
            <a:endParaRPr lang="ru-RU" dirty="0"/>
          </a:p>
        </p:txBody>
      </p:sp>
      <p:pic>
        <p:nvPicPr>
          <p:cNvPr id="5122" name="Picture 2" descr="http://agroveles.ru/upload/medialibrary/5b7/5b744cac0b5b0f73c468867d43e5ff87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5713" y="1429543"/>
            <a:ext cx="5891213" cy="40213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0515556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617969" y="298174"/>
            <a:ext cx="3856037" cy="1639884"/>
          </a:xfrm>
        </p:spPr>
        <p:txBody>
          <a:bodyPr/>
          <a:lstStyle/>
          <a:p>
            <a:r>
              <a:rPr lang="ru-RU" dirty="0">
                <a:solidFill>
                  <a:srgbClr val="FFFF66"/>
                </a:solidFill>
                <a:effectLst/>
              </a:rPr>
              <a:t>        Артишок</a:t>
            </a:r>
            <a:br>
              <a:rPr lang="ru-RU" dirty="0">
                <a:effectLst/>
              </a:rPr>
            </a:b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246096" y="168965"/>
            <a:ext cx="6506426" cy="6539948"/>
          </a:xfrm>
        </p:spPr>
        <p:txBody>
          <a:bodyPr>
            <a:normAutofit fontScale="92500" lnSpcReduction="20000"/>
          </a:bodyPr>
          <a:lstStyle/>
          <a:p>
            <a:r>
              <a:rPr lang="ru-RU" sz="1700" dirty="0">
                <a:effectLst/>
              </a:rPr>
              <a:t>Кулинарный деликатес, имеющий изысканный утонченный вкус и массу полезных свойств , самый близкий родственник чертополоха и </a:t>
            </a:r>
            <a:r>
              <a:rPr lang="ru-RU" sz="1700" u="sng" dirty="0" err="1">
                <a:effectLst/>
                <a:hlinkClick r:id="rId2" tooltip="Расторопша – полезные свойства обычного сорняка"/>
              </a:rPr>
              <a:t>расторопши</a:t>
            </a:r>
            <a:r>
              <a:rPr lang="ru-RU" sz="1700" dirty="0">
                <a:effectLst/>
              </a:rPr>
              <a:t>. Польза артишока для здоровья очевидна, достаточно только изучить его состав, чтобы оценить полезные свойства артишока в полном объеме. Артишок содержит большое количество полезных веществ, необходимых для поддержания здоровья и жизнедеятельности организма. Это витамины: β-каротин, B2 –B6, B9, фолиевая и аскорбиновая кислота, токоферол (витамин E), </a:t>
            </a:r>
            <a:r>
              <a:rPr lang="ru-RU" sz="1700" dirty="0" err="1">
                <a:effectLst/>
              </a:rPr>
              <a:t>филлохинон</a:t>
            </a:r>
            <a:r>
              <a:rPr lang="ru-RU" sz="1700" dirty="0">
                <a:effectLst/>
              </a:rPr>
              <a:t> (витамин K). Макро- и микроэлементы: кальций, калий, магний, фосфор, натрий, марганец, железо, медь, цинк, селен. А также дубильные вещества, </a:t>
            </a:r>
            <a:r>
              <a:rPr lang="ru-RU" sz="1700" dirty="0" err="1">
                <a:effectLst/>
              </a:rPr>
              <a:t>флавоноиды</a:t>
            </a:r>
            <a:r>
              <a:rPr lang="ru-RU" sz="1700" dirty="0">
                <a:effectLst/>
              </a:rPr>
              <a:t>, </a:t>
            </a:r>
            <a:r>
              <a:rPr lang="ru-RU" sz="1700" dirty="0" err="1">
                <a:effectLst/>
              </a:rPr>
              <a:t>силимарин</a:t>
            </a:r>
            <a:r>
              <a:rPr lang="ru-RU" sz="1700" dirty="0">
                <a:effectLst/>
              </a:rPr>
              <a:t>, инулин, </a:t>
            </a:r>
            <a:r>
              <a:rPr lang="ru-RU" sz="1700" dirty="0" err="1">
                <a:effectLst/>
              </a:rPr>
              <a:t>цинарин</a:t>
            </a:r>
            <a:r>
              <a:rPr lang="ru-RU" sz="1700" dirty="0">
                <a:effectLst/>
              </a:rPr>
              <a:t>, </a:t>
            </a:r>
            <a:r>
              <a:rPr lang="ru-RU" sz="1700" dirty="0" err="1">
                <a:effectLst/>
              </a:rPr>
              <a:t>цинаропикрин</a:t>
            </a:r>
            <a:endParaRPr lang="ru-RU" sz="1700" dirty="0">
              <a:effectLst/>
            </a:endParaRPr>
          </a:p>
          <a:p>
            <a:r>
              <a:rPr lang="ru-RU" sz="1700" dirty="0">
                <a:effectLst/>
              </a:rPr>
              <a:t>Это эффективное природное средство, улучшающее обмен веществ и восстанавливающее клетки печени, желчного пузыря. Все активные вещества, входящие в состав артишока, защищают клетки печени от действия токсинов, выводят соли и шлаки из организма, регулируют выработку желчи, способствуют перевариванию белков и жиров, уменьшают газообразование и препятствуют развитию холецистита.</a:t>
            </a:r>
          </a:p>
          <a:p>
            <a:r>
              <a:rPr lang="ru-RU" sz="1700" dirty="0">
                <a:effectLst/>
              </a:rPr>
              <a:t>При сильной интоксикации организма рекомендуют принимать артишок для предотвращения патологических изменений в составе крови. Растение стимулирует деятельность кишечника, укрепляет иммунную систему и повышает сопротивляемость различным инфекциям, устраняет запоры, излечивает диспепсические расстройства, выводит азотистые соединения, снабжает организм важнейшими питательными веществами и улучшает состояние кожи.</a:t>
            </a:r>
          </a:p>
          <a:p>
            <a:endParaRPr lang="ru-RU" dirty="0">
              <a:effectLst/>
            </a:endParaRPr>
          </a:p>
          <a:p>
            <a:endParaRPr lang="ru-RU" dirty="0"/>
          </a:p>
        </p:txBody>
      </p:sp>
      <p:pic>
        <p:nvPicPr>
          <p:cNvPr id="6146" name="Picture 2" descr="http://boombob.ru/img/picture/Jun/23/ab6c1295aed68304261460bba3b12838/12.jpg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00091" y="2104961"/>
            <a:ext cx="3673652" cy="3170583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 prst="angle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3609477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flipV="1">
            <a:off x="1141413" y="-596348"/>
            <a:ext cx="9905998" cy="139148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218044" y="188842"/>
            <a:ext cx="6530008" cy="6669157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ru-RU" sz="3200" b="1" dirty="0">
                <a:solidFill>
                  <a:srgbClr val="FF6600"/>
                </a:solidFill>
                <a:effectLst/>
              </a:rPr>
              <a:t>Кукуруза </a:t>
            </a:r>
            <a:r>
              <a:rPr lang="ru-RU" sz="2700" dirty="0">
                <a:effectLst/>
              </a:rPr>
              <a:t>– один из самых древних злаков, известных человечеству, найдены упоминания о том, что кукуруза была одомашнена почти 9 тыс. лет назад в Мексике. С тех пор кукуруза стала распространенным продуктом, особенно в странах Америки.  Полезные свойства кукурузы оценили по достоинству во всех странах мира, это растение широко применяется не только в кулинарии, но и в народной медицине.</a:t>
            </a:r>
          </a:p>
          <a:p>
            <a:pPr marL="0" indent="0">
              <a:buNone/>
            </a:pPr>
            <a:r>
              <a:rPr lang="ru-RU" sz="2700" dirty="0">
                <a:effectLst/>
              </a:rPr>
              <a:t>Кукурузные зерна богаты следующими витаминами: РР, Е, D, К, витаминами группы В (В1, В2), а также </a:t>
            </a:r>
            <a:r>
              <a:rPr lang="ru-RU" sz="2700" u="sng" dirty="0">
                <a:effectLst/>
                <a:hlinkClick r:id="rId2" tooltip="Польза витамина С"/>
              </a:rPr>
              <a:t>аскорбиновой кислотой.</a:t>
            </a:r>
            <a:r>
              <a:rPr lang="ru-RU" sz="2700" dirty="0">
                <a:effectLst/>
              </a:rPr>
              <a:t> В початках этого растения находятся ценные минеральные вещества: соли калия, кальция, фосфора, железа и магния, а также микроэлементы: никель и медь. В кукурузном белке присутствуют незаменимые аминокислоты: триптофан и лизин.</a:t>
            </a:r>
          </a:p>
          <a:p>
            <a:pPr marL="0" indent="0">
              <a:buNone/>
            </a:pPr>
            <a:r>
              <a:rPr lang="ru-RU" sz="2700" dirty="0">
                <a:effectLst/>
              </a:rPr>
              <a:t>Выводит радионуклиды, токсины, накопившиеся в клетках шлаки. Благодаря большому количеству антиоксидантов початки кукурузы предотвращают преждевременное старение, являются хорошей профилактикой онкологии и болезней сердца. Кукурузу в различных видах рекомендуется включать в детский рацион, так как она снабжает растущий организм необходимыми микроэлементами и витаминами. Помимо этого, зерна кукурузы тормозят процессы гниения и брожения в кишечном тракте, поэтому ее советуют включать в состав диет при энтероколитах.</a:t>
            </a:r>
          </a:p>
          <a:p>
            <a:endParaRPr lang="ru-RU" dirty="0"/>
          </a:p>
        </p:txBody>
      </p:sp>
      <p:pic>
        <p:nvPicPr>
          <p:cNvPr id="5" name="Объект 4" descr="Полезные свойства кукурузы"/>
          <p:cNvPicPr>
            <a:picLocks noGrp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78902">
            <a:off x="577361" y="2080069"/>
            <a:ext cx="4366450" cy="266018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8327806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Контур">
  <a:themeElements>
    <a:clrScheme name="Контур">
      <a:dk1>
        <a:sysClr val="windowText" lastClr="000000"/>
      </a:dk1>
      <a:lt1>
        <a:sysClr val="window" lastClr="FFFFFF"/>
      </a:lt1>
      <a:dk2>
        <a:srgbClr val="2B5F27"/>
      </a:dk2>
      <a:lt2>
        <a:srgbClr val="D8FC68"/>
      </a:lt2>
      <a:accent1>
        <a:srgbClr val="DDC855"/>
      </a:accent1>
      <a:accent2>
        <a:srgbClr val="FCA03D"/>
      </a:accent2>
      <a:accent3>
        <a:srgbClr val="E36439"/>
      </a:accent3>
      <a:accent4>
        <a:srgbClr val="C2935B"/>
      </a:accent4>
      <a:accent5>
        <a:srgbClr val="88C25C"/>
      </a:accent5>
      <a:accent6>
        <a:srgbClr val="BFCC86"/>
      </a:accent6>
      <a:hlink>
        <a:srgbClr val="FFCE23"/>
      </a:hlink>
      <a:folHlink>
        <a:srgbClr val="FDEB86"/>
      </a:folHlink>
    </a:clrScheme>
    <a:fontScheme name="Контур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Контур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108000"/>
                <a:lumMod val="110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040000" scaled="0"/>
        </a:gradFill>
        <a:gradFill rotWithShape="1">
          <a:gsLst>
            <a:gs pos="0">
              <a:schemeClr val="phClr">
                <a:tint val="94000"/>
                <a:satMod val="105000"/>
                <a:lumMod val="102000"/>
              </a:schemeClr>
            </a:gs>
            <a:gs pos="100000">
              <a:schemeClr val="phClr">
                <a:shade val="74000"/>
                <a:satMod val="128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88000"/>
                <a:satMod val="148000"/>
                <a:lumMod val="150000"/>
              </a:schemeClr>
            </a:gs>
            <a:gs pos="100000">
              <a:schemeClr val="phClr">
                <a:shade val="92000"/>
                <a:hueMod val="104000"/>
                <a:satMod val="140000"/>
                <a:lumMod val="68000"/>
              </a:schemeClr>
            </a:gs>
          </a:gsLst>
          <a:lin ang="5040000" scaled="0"/>
        </a:gradFill>
        <a:blipFill>
          <a:blip xmlns:r="http://schemas.openxmlformats.org/officeDocument/2006/relationships" r:embed="rId1">
            <a:duotone>
              <a:schemeClr val="phClr">
                <a:shade val="88000"/>
                <a:hueMod val="106000"/>
                <a:satMod val="140000"/>
                <a:lumMod val="54000"/>
              </a:schemeClr>
              <a:schemeClr val="phClr">
                <a:tint val="98000"/>
                <a:hueMod val="82000"/>
                <a:satMod val="150000"/>
                <a:lumMod val="16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ircuit" id="{0AC2F7E7-15F5-431C-B2A2-456FE929F56C}" vid="{97ECCC31-8429-4523-BE8D-8F09B7A4D46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TM04033919[[fn=Контур]]</Template>
  <TotalTime>130</TotalTime>
  <Words>1253</Words>
  <Application>Microsoft Office PowerPoint</Application>
  <PresentationFormat>Широкоэкранный</PresentationFormat>
  <Paragraphs>50</Paragraphs>
  <Slides>16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3" baseType="lpstr">
      <vt:lpstr>Arial</vt:lpstr>
      <vt:lpstr>Calibri</vt:lpstr>
      <vt:lpstr>Comic Sans MS</vt:lpstr>
      <vt:lpstr>Times New Roman</vt:lpstr>
      <vt:lpstr>Trebuchet MS</vt:lpstr>
      <vt:lpstr>Tw Cen MT</vt:lpstr>
      <vt:lpstr>Контур</vt:lpstr>
      <vt:lpstr>ТО,что вы хотели знать об овощах</vt:lpstr>
      <vt:lpstr>Презентация PowerPoint</vt:lpstr>
      <vt:lpstr>Презентация PowerPoint</vt:lpstr>
      <vt:lpstr>Презентация PowerPoint</vt:lpstr>
      <vt:lpstr>Презентация PowerPoint</vt:lpstr>
      <vt:lpstr>Рассмотрим другие ,не менее полезные овощи. </vt:lpstr>
      <vt:lpstr>       Бобовые </vt:lpstr>
      <vt:lpstr>        Артишок </vt:lpstr>
      <vt:lpstr>Презентация PowerPoint</vt:lpstr>
      <vt:lpstr>Презентация PowerPoint</vt:lpstr>
      <vt:lpstr>Презентация PowerPoint</vt:lpstr>
      <vt:lpstr>Презентация PowerPoint</vt:lpstr>
      <vt:lpstr>Болгарский перец</vt:lpstr>
      <vt:lpstr>Презентация PowerPoint</vt:lpstr>
      <vt:lpstr>Презентация PowerPoint</vt:lpstr>
      <vt:lpstr>СПАСИБО ЗА ВНИМАНИЕ 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ТО,что вы хотели знать об овощах</dc:title>
  <dc:creator>mega.malmygin@mail.ru</dc:creator>
  <cp:lastModifiedBy>mega.malmygin@mail.ru</cp:lastModifiedBy>
  <cp:revision>16</cp:revision>
  <dcterms:created xsi:type="dcterms:W3CDTF">2016-04-14T18:11:16Z</dcterms:created>
  <dcterms:modified xsi:type="dcterms:W3CDTF">2016-04-14T20:22:12Z</dcterms:modified>
</cp:coreProperties>
</file>